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2">
  <p:sldMasterIdLst>
    <p:sldMasterId id="2147483648" r:id="rId1"/>
  </p:sldMasterIdLst>
  <p:notesMasterIdLst>
    <p:notesMasterId r:id="rId41"/>
  </p:notesMasterIdLst>
  <p:sldIdLst>
    <p:sldId id="256" r:id="rId2"/>
    <p:sldId id="257" r:id="rId3"/>
    <p:sldId id="258" r:id="rId4"/>
    <p:sldId id="262" r:id="rId5"/>
    <p:sldId id="279" r:id="rId6"/>
    <p:sldId id="292" r:id="rId7"/>
    <p:sldId id="337" r:id="rId8"/>
    <p:sldId id="336" r:id="rId9"/>
    <p:sldId id="302" r:id="rId10"/>
    <p:sldId id="303" r:id="rId11"/>
    <p:sldId id="304" r:id="rId12"/>
    <p:sldId id="333" r:id="rId13"/>
    <p:sldId id="327" r:id="rId14"/>
    <p:sldId id="294" r:id="rId15"/>
    <p:sldId id="295" r:id="rId16"/>
    <p:sldId id="307" r:id="rId17"/>
    <p:sldId id="308" r:id="rId18"/>
    <p:sldId id="309" r:id="rId19"/>
    <p:sldId id="334" r:id="rId20"/>
    <p:sldId id="335" r:id="rId21"/>
    <p:sldId id="328" r:id="rId22"/>
    <p:sldId id="329" r:id="rId23"/>
    <p:sldId id="330" r:id="rId24"/>
    <p:sldId id="331" r:id="rId25"/>
    <p:sldId id="332" r:id="rId26"/>
    <p:sldId id="338" r:id="rId27"/>
    <p:sldId id="339" r:id="rId28"/>
    <p:sldId id="340" r:id="rId29"/>
    <p:sldId id="341" r:id="rId30"/>
    <p:sldId id="323" r:id="rId31"/>
    <p:sldId id="322" r:id="rId32"/>
    <p:sldId id="324" r:id="rId33"/>
    <p:sldId id="342" r:id="rId34"/>
    <p:sldId id="326" r:id="rId35"/>
    <p:sldId id="296" r:id="rId36"/>
    <p:sldId id="297" r:id="rId37"/>
    <p:sldId id="298" r:id="rId38"/>
    <p:sldId id="299" r:id="rId39"/>
    <p:sldId id="263" r:id="rId40"/>
  </p:sldIdLst>
  <p:sldSz cx="12192000" cy="6858000"/>
  <p:notesSz cx="6761163" cy="9942513"/>
  <p:defaultText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009900"/>
    <a:srgbClr val="33CC3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 pośredni 2 — Ak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4995" autoAdjust="0"/>
    <p:restoredTop sz="93939" autoAdjust="0"/>
  </p:normalViewPr>
  <p:slideViewPr>
    <p:cSldViewPr snapToGrid="0">
      <p:cViewPr varScale="1">
        <p:scale>
          <a:sx n="105" d="100"/>
          <a:sy n="105" d="100"/>
        </p:scale>
        <p:origin x="750" y="96"/>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sorterViewPr>
    <p:cViewPr>
      <p:scale>
        <a:sx n="180" d="100"/>
        <a:sy n="180" d="100"/>
      </p:scale>
      <p:origin x="0" y="0"/>
    </p:cViewPr>
  </p:sorterViewPr>
  <p:notesViewPr>
    <p:cSldViewPr snapToGrid="0">
      <p:cViewPr varScale="1">
        <p:scale>
          <a:sx n="79" d="100"/>
          <a:sy n="79" d="100"/>
        </p:scale>
        <p:origin x="2844"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nagłówka 1"/>
          <p:cNvSpPr>
            <a:spLocks noGrp="1"/>
          </p:cNvSpPr>
          <p:nvPr>
            <p:ph type="hdr" sz="quarter"/>
          </p:nvPr>
        </p:nvSpPr>
        <p:spPr>
          <a:xfrm>
            <a:off x="0" y="0"/>
            <a:ext cx="2929837" cy="498852"/>
          </a:xfrm>
          <a:prstGeom prst="rect">
            <a:avLst/>
          </a:prstGeom>
        </p:spPr>
        <p:txBody>
          <a:bodyPr vert="horz" lIns="91440" tIns="45720" rIns="91440" bIns="45720" rtlCol="0"/>
          <a:lstStyle>
            <a:lvl1pPr algn="l">
              <a:defRPr sz="1200"/>
            </a:lvl1pPr>
          </a:lstStyle>
          <a:p>
            <a:endParaRPr lang="en-GB"/>
          </a:p>
        </p:txBody>
      </p:sp>
      <p:sp>
        <p:nvSpPr>
          <p:cNvPr id="3" name="Symbol zastępczy daty 2"/>
          <p:cNvSpPr>
            <a:spLocks noGrp="1"/>
          </p:cNvSpPr>
          <p:nvPr>
            <p:ph type="dt" idx="1"/>
          </p:nvPr>
        </p:nvSpPr>
        <p:spPr>
          <a:xfrm>
            <a:off x="3829761" y="0"/>
            <a:ext cx="2929837" cy="498852"/>
          </a:xfrm>
          <a:prstGeom prst="rect">
            <a:avLst/>
          </a:prstGeom>
        </p:spPr>
        <p:txBody>
          <a:bodyPr vert="horz" lIns="91440" tIns="45720" rIns="91440" bIns="45720" rtlCol="0"/>
          <a:lstStyle>
            <a:lvl1pPr algn="r">
              <a:defRPr sz="1200"/>
            </a:lvl1pPr>
          </a:lstStyle>
          <a:p>
            <a:fld id="{7AB04C49-9D46-4498-AAFE-EDCEE5E332C1}" type="datetimeFigureOut">
              <a:rPr lang="en-GB" smtClean="0"/>
              <a:t>08/07/2021</a:t>
            </a:fld>
            <a:endParaRPr lang="en-GB"/>
          </a:p>
        </p:txBody>
      </p:sp>
      <p:sp>
        <p:nvSpPr>
          <p:cNvPr id="4" name="Symbol zastępczy obrazu slajdu 3"/>
          <p:cNvSpPr>
            <a:spLocks noGrp="1" noRot="1" noChangeAspect="1"/>
          </p:cNvSpPr>
          <p:nvPr>
            <p:ph type="sldImg" idx="2"/>
          </p:nvPr>
        </p:nvSpPr>
        <p:spPr>
          <a:xfrm>
            <a:off x="398463" y="1243013"/>
            <a:ext cx="5964237" cy="3355975"/>
          </a:xfrm>
          <a:prstGeom prst="rect">
            <a:avLst/>
          </a:prstGeom>
          <a:noFill/>
          <a:ln w="12700">
            <a:solidFill>
              <a:prstClr val="black"/>
            </a:solidFill>
          </a:ln>
        </p:spPr>
        <p:txBody>
          <a:bodyPr vert="horz" lIns="91440" tIns="45720" rIns="91440" bIns="45720" rtlCol="0" anchor="ctr"/>
          <a:lstStyle/>
          <a:p>
            <a:endParaRPr lang="en-GB"/>
          </a:p>
        </p:txBody>
      </p:sp>
      <p:sp>
        <p:nvSpPr>
          <p:cNvPr id="5" name="Symbol zastępczy notatek 4"/>
          <p:cNvSpPr>
            <a:spLocks noGrp="1"/>
          </p:cNvSpPr>
          <p:nvPr>
            <p:ph type="body" sz="quarter" idx="3"/>
          </p:nvPr>
        </p:nvSpPr>
        <p:spPr>
          <a:xfrm>
            <a:off x="676117" y="4784835"/>
            <a:ext cx="5408930" cy="3914864"/>
          </a:xfrm>
          <a:prstGeom prst="rect">
            <a:avLst/>
          </a:prstGeom>
        </p:spPr>
        <p:txBody>
          <a:bodyPr vert="horz" lIns="91440" tIns="45720" rIns="91440" bIns="45720" rtlCol="0"/>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endParaRPr lang="en-GB"/>
          </a:p>
        </p:txBody>
      </p:sp>
      <p:sp>
        <p:nvSpPr>
          <p:cNvPr id="6" name="Symbol zastępczy stopki 5"/>
          <p:cNvSpPr>
            <a:spLocks noGrp="1"/>
          </p:cNvSpPr>
          <p:nvPr>
            <p:ph type="ftr" sz="quarter" idx="4"/>
          </p:nvPr>
        </p:nvSpPr>
        <p:spPr>
          <a:xfrm>
            <a:off x="0" y="9443662"/>
            <a:ext cx="2929837" cy="498851"/>
          </a:xfrm>
          <a:prstGeom prst="rect">
            <a:avLst/>
          </a:prstGeom>
        </p:spPr>
        <p:txBody>
          <a:bodyPr vert="horz" lIns="91440" tIns="45720" rIns="91440" bIns="45720" rtlCol="0" anchor="b"/>
          <a:lstStyle>
            <a:lvl1pPr algn="l">
              <a:defRPr sz="1200"/>
            </a:lvl1pPr>
          </a:lstStyle>
          <a:p>
            <a:endParaRPr lang="en-GB"/>
          </a:p>
        </p:txBody>
      </p:sp>
      <p:sp>
        <p:nvSpPr>
          <p:cNvPr id="7" name="Symbol zastępczy numeru slajdu 6"/>
          <p:cNvSpPr>
            <a:spLocks noGrp="1"/>
          </p:cNvSpPr>
          <p:nvPr>
            <p:ph type="sldNum" sz="quarter" idx="5"/>
          </p:nvPr>
        </p:nvSpPr>
        <p:spPr>
          <a:xfrm>
            <a:off x="3829761" y="9443662"/>
            <a:ext cx="2929837" cy="498851"/>
          </a:xfrm>
          <a:prstGeom prst="rect">
            <a:avLst/>
          </a:prstGeom>
        </p:spPr>
        <p:txBody>
          <a:bodyPr vert="horz" lIns="91440" tIns="45720" rIns="91440" bIns="45720" rtlCol="0" anchor="b"/>
          <a:lstStyle>
            <a:lvl1pPr algn="r">
              <a:defRPr sz="1200"/>
            </a:lvl1pPr>
          </a:lstStyle>
          <a:p>
            <a:fld id="{F3DC7350-5894-41D8-9BAE-7B79E4E9B8B6}" type="slidenum">
              <a:rPr lang="en-GB" smtClean="0"/>
              <a:t>‹#›</a:t>
            </a:fld>
            <a:endParaRPr lang="en-GB"/>
          </a:p>
        </p:txBody>
      </p:sp>
    </p:spTree>
    <p:extLst>
      <p:ext uri="{BB962C8B-B14F-4D97-AF65-F5344CB8AC3E}">
        <p14:creationId xmlns:p14="http://schemas.microsoft.com/office/powerpoint/2010/main" val="339240010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mp"/><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tmp"/><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Slajd tytuł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E2E7F6CD-A7F9-4B32-9A6C-F64700AAE37F}"/>
              </a:ext>
            </a:extLst>
          </p:cNvPr>
          <p:cNvSpPr>
            <a:spLocks noGrp="1"/>
          </p:cNvSpPr>
          <p:nvPr>
            <p:ph type="ctrTitle"/>
          </p:nvPr>
        </p:nvSpPr>
        <p:spPr>
          <a:xfrm>
            <a:off x="1524000" y="1122363"/>
            <a:ext cx="9144000" cy="2387600"/>
          </a:xfrm>
        </p:spPr>
        <p:txBody>
          <a:bodyPr anchor="b"/>
          <a:lstStyle>
            <a:lvl1pPr algn="ctr">
              <a:defRPr sz="6000"/>
            </a:lvl1pPr>
          </a:lstStyle>
          <a:p>
            <a:r>
              <a:rPr lang="pl-PL"/>
              <a:t>Kliknij, aby edytować styl</a:t>
            </a:r>
          </a:p>
        </p:txBody>
      </p:sp>
      <p:sp>
        <p:nvSpPr>
          <p:cNvPr id="3" name="Podtytuł 2">
            <a:extLst>
              <a:ext uri="{FF2B5EF4-FFF2-40B4-BE49-F238E27FC236}">
                <a16:creationId xmlns:a16="http://schemas.microsoft.com/office/drawing/2014/main" id="{1A5954C2-E9DE-48D3-8CD4-008EFD2D49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pl-PL"/>
              <a:t>Kliknij, aby edytować styl wzorca podtytułu</a:t>
            </a:r>
          </a:p>
        </p:txBody>
      </p:sp>
      <p:sp>
        <p:nvSpPr>
          <p:cNvPr id="4" name="Symbol zastępczy daty 3">
            <a:extLst>
              <a:ext uri="{FF2B5EF4-FFF2-40B4-BE49-F238E27FC236}">
                <a16:creationId xmlns:a16="http://schemas.microsoft.com/office/drawing/2014/main" id="{BE532A1F-5EAB-4AB6-98FB-5F651FE5EE73}"/>
              </a:ext>
            </a:extLst>
          </p:cNvPr>
          <p:cNvSpPr>
            <a:spLocks noGrp="1"/>
          </p:cNvSpPr>
          <p:nvPr>
            <p:ph type="dt" sz="half" idx="10"/>
          </p:nvPr>
        </p:nvSpPr>
        <p:spPr/>
        <p:txBody>
          <a:bodyPr/>
          <a:lstStyle/>
          <a:p>
            <a:fld id="{08B9536C-80E0-4522-BB01-DED71D9C68B7}" type="datetime1">
              <a:rPr lang="pl-PL" smtClean="0"/>
              <a:t>2021-07-08</a:t>
            </a:fld>
            <a:endParaRPr lang="pl-PL"/>
          </a:p>
        </p:txBody>
      </p:sp>
      <p:sp>
        <p:nvSpPr>
          <p:cNvPr id="5" name="Symbol zastępczy stopki 4">
            <a:extLst>
              <a:ext uri="{FF2B5EF4-FFF2-40B4-BE49-F238E27FC236}">
                <a16:creationId xmlns:a16="http://schemas.microsoft.com/office/drawing/2014/main" id="{00134320-2F67-40DE-A5B2-BD23C2A0F1D5}"/>
              </a:ext>
            </a:extLst>
          </p:cNvPr>
          <p:cNvSpPr>
            <a:spLocks noGrp="1"/>
          </p:cNvSpPr>
          <p:nvPr>
            <p:ph type="ftr" sz="quarter" idx="11"/>
          </p:nvPr>
        </p:nvSpPr>
        <p:spPr/>
        <p:txBody>
          <a:bodyPr/>
          <a:lstStyle/>
          <a:p>
            <a:endParaRPr lang="pl-PL" dirty="0"/>
          </a:p>
        </p:txBody>
      </p:sp>
      <p:sp>
        <p:nvSpPr>
          <p:cNvPr id="6" name="Symbol zastępczy numeru slajdu 5">
            <a:extLst>
              <a:ext uri="{FF2B5EF4-FFF2-40B4-BE49-F238E27FC236}">
                <a16:creationId xmlns:a16="http://schemas.microsoft.com/office/drawing/2014/main" id="{2E3F95AE-678E-429D-A491-6D9A25B062B5}"/>
              </a:ext>
            </a:extLst>
          </p:cNvPr>
          <p:cNvSpPr>
            <a:spLocks noGrp="1"/>
          </p:cNvSpPr>
          <p:nvPr>
            <p:ph type="sldNum" sz="quarter" idx="12"/>
          </p:nvPr>
        </p:nvSpPr>
        <p:spPr>
          <a:xfrm>
            <a:off x="11353800" y="6328526"/>
            <a:ext cx="500641" cy="365125"/>
          </a:xfrm>
        </p:spPr>
        <p:txBody>
          <a:bodyPr/>
          <a:lstStyle/>
          <a:p>
            <a:fld id="{89092D38-02B6-46AA-A7F7-47DE94434F63}" type="slidenum">
              <a:rPr lang="pl-PL" smtClean="0"/>
              <a:t>‹#›</a:t>
            </a:fld>
            <a:endParaRPr lang="pl-PL"/>
          </a:p>
        </p:txBody>
      </p:sp>
      <p:pic>
        <p:nvPicPr>
          <p:cNvPr id="10" name="Obraz 9">
            <a:extLst>
              <a:ext uri="{FF2B5EF4-FFF2-40B4-BE49-F238E27FC236}">
                <a16:creationId xmlns:a16="http://schemas.microsoft.com/office/drawing/2014/main" id="{D4EB086E-8D68-4E97-82EA-86E13C4092F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271818" y="6328008"/>
            <a:ext cx="1530365" cy="297737"/>
          </a:xfrm>
          <a:prstGeom prst="rect">
            <a:avLst/>
          </a:prstGeom>
        </p:spPr>
      </p:pic>
      <p:pic>
        <p:nvPicPr>
          <p:cNvPr id="12" name="Obraz 11">
            <a:extLst>
              <a:ext uri="{FF2B5EF4-FFF2-40B4-BE49-F238E27FC236}">
                <a16:creationId xmlns:a16="http://schemas.microsoft.com/office/drawing/2014/main" id="{0D991E84-CDEC-47E4-8681-C95F528C0BE1}"/>
              </a:ext>
            </a:extLst>
          </p:cNvPr>
          <p:cNvPicPr>
            <a:picLocks noChangeAspect="1"/>
          </p:cNvPicPr>
          <p:nvPr userDrawn="1"/>
        </p:nvPicPr>
        <p:blipFill>
          <a:blip r:embed="rId3" cstate="print"/>
          <a:stretch>
            <a:fillRect/>
          </a:stretch>
        </p:blipFill>
        <p:spPr>
          <a:xfrm>
            <a:off x="838200" y="6328008"/>
            <a:ext cx="1884326" cy="439256"/>
          </a:xfrm>
          <a:prstGeom prst="rect">
            <a:avLst/>
          </a:prstGeom>
        </p:spPr>
      </p:pic>
    </p:spTree>
    <p:extLst>
      <p:ext uri="{BB962C8B-B14F-4D97-AF65-F5344CB8AC3E}">
        <p14:creationId xmlns:p14="http://schemas.microsoft.com/office/powerpoint/2010/main" val="27091231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ytuł i tekst pionowy">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4887FF3-E40E-49C5-A324-D9372C774226}"/>
              </a:ext>
            </a:extLst>
          </p:cNvPr>
          <p:cNvSpPr>
            <a:spLocks noGrp="1"/>
          </p:cNvSpPr>
          <p:nvPr>
            <p:ph type="title"/>
          </p:nvPr>
        </p:nvSpPr>
        <p:spPr/>
        <p:txBody>
          <a:bodyPr/>
          <a:lstStyle/>
          <a:p>
            <a:r>
              <a:rPr lang="pl-PL"/>
              <a:t>Kliknij, aby edytować styl</a:t>
            </a:r>
          </a:p>
        </p:txBody>
      </p:sp>
      <p:sp>
        <p:nvSpPr>
          <p:cNvPr id="3" name="Symbol zastępczy tytułu pionowego 2">
            <a:extLst>
              <a:ext uri="{FF2B5EF4-FFF2-40B4-BE49-F238E27FC236}">
                <a16:creationId xmlns:a16="http://schemas.microsoft.com/office/drawing/2014/main" id="{930220B0-E6EE-4AD3-AC3C-42DEC2FA46DC}"/>
              </a:ext>
            </a:extLst>
          </p:cNvPr>
          <p:cNvSpPr>
            <a:spLocks noGrp="1"/>
          </p:cNvSpPr>
          <p:nvPr>
            <p:ph type="body" orient="vert" idx="1"/>
          </p:nvPr>
        </p:nvSpPr>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9161BA14-4990-486E-84E7-8ECD0950F5B8}"/>
              </a:ext>
            </a:extLst>
          </p:cNvPr>
          <p:cNvSpPr>
            <a:spLocks noGrp="1"/>
          </p:cNvSpPr>
          <p:nvPr>
            <p:ph type="dt" sz="half" idx="10"/>
          </p:nvPr>
        </p:nvSpPr>
        <p:spPr/>
        <p:txBody>
          <a:bodyPr/>
          <a:lstStyle/>
          <a:p>
            <a:fld id="{856AE1B6-8207-4F93-859D-9B332AD40203}" type="datetime1">
              <a:rPr lang="pl-PL" smtClean="0"/>
              <a:t>2021-07-08</a:t>
            </a:fld>
            <a:endParaRPr lang="pl-PL"/>
          </a:p>
        </p:txBody>
      </p:sp>
      <p:sp>
        <p:nvSpPr>
          <p:cNvPr id="5" name="Symbol zastępczy stopki 4">
            <a:extLst>
              <a:ext uri="{FF2B5EF4-FFF2-40B4-BE49-F238E27FC236}">
                <a16:creationId xmlns:a16="http://schemas.microsoft.com/office/drawing/2014/main" id="{4FB0A3A5-74E0-4332-A2D7-DCC11BD91F8C}"/>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EAC0E259-F408-4F3B-A0B3-15BAE3FAC9FC}"/>
              </a:ext>
            </a:extLst>
          </p:cNvPr>
          <p:cNvSpPr>
            <a:spLocks noGrp="1"/>
          </p:cNvSpPr>
          <p:nvPr>
            <p:ph type="sldNum" sz="quarter" idx="12"/>
          </p:nvPr>
        </p:nvSpPr>
        <p:spPr/>
        <p:txBody>
          <a:bodyPr/>
          <a:lstStyle/>
          <a:p>
            <a:fld id="{89092D38-02B6-46AA-A7F7-47DE94434F63}" type="slidenum">
              <a:rPr lang="pl-PL" smtClean="0"/>
              <a:t>‹#›</a:t>
            </a:fld>
            <a:endParaRPr lang="pl-PL"/>
          </a:p>
        </p:txBody>
      </p:sp>
    </p:spTree>
    <p:extLst>
      <p:ext uri="{BB962C8B-B14F-4D97-AF65-F5344CB8AC3E}">
        <p14:creationId xmlns:p14="http://schemas.microsoft.com/office/powerpoint/2010/main" val="1110057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ytuł pionowy i tekst">
    <p:spTree>
      <p:nvGrpSpPr>
        <p:cNvPr id="1" name=""/>
        <p:cNvGrpSpPr/>
        <p:nvPr/>
      </p:nvGrpSpPr>
      <p:grpSpPr>
        <a:xfrm>
          <a:off x="0" y="0"/>
          <a:ext cx="0" cy="0"/>
          <a:chOff x="0" y="0"/>
          <a:chExt cx="0" cy="0"/>
        </a:xfrm>
      </p:grpSpPr>
      <p:sp>
        <p:nvSpPr>
          <p:cNvPr id="2" name="Tytuł pionowy 1">
            <a:extLst>
              <a:ext uri="{FF2B5EF4-FFF2-40B4-BE49-F238E27FC236}">
                <a16:creationId xmlns:a16="http://schemas.microsoft.com/office/drawing/2014/main" id="{FCBD5E14-1847-45CD-BF06-2814019B16F0}"/>
              </a:ext>
            </a:extLst>
          </p:cNvPr>
          <p:cNvSpPr>
            <a:spLocks noGrp="1"/>
          </p:cNvSpPr>
          <p:nvPr>
            <p:ph type="title" orient="vert"/>
          </p:nvPr>
        </p:nvSpPr>
        <p:spPr>
          <a:xfrm>
            <a:off x="8724900" y="365125"/>
            <a:ext cx="2628900" cy="5811838"/>
          </a:xfrm>
        </p:spPr>
        <p:txBody>
          <a:bodyPr vert="eaVert"/>
          <a:lstStyle/>
          <a:p>
            <a:r>
              <a:rPr lang="pl-PL"/>
              <a:t>Kliknij, aby edytować styl</a:t>
            </a:r>
          </a:p>
        </p:txBody>
      </p:sp>
      <p:sp>
        <p:nvSpPr>
          <p:cNvPr id="3" name="Symbol zastępczy tytułu pionowego 2">
            <a:extLst>
              <a:ext uri="{FF2B5EF4-FFF2-40B4-BE49-F238E27FC236}">
                <a16:creationId xmlns:a16="http://schemas.microsoft.com/office/drawing/2014/main" id="{D0862A70-1164-4CAA-B4A5-7D1E391877F8}"/>
              </a:ext>
            </a:extLst>
          </p:cNvPr>
          <p:cNvSpPr>
            <a:spLocks noGrp="1"/>
          </p:cNvSpPr>
          <p:nvPr>
            <p:ph type="body" orient="vert" idx="1"/>
          </p:nvPr>
        </p:nvSpPr>
        <p:spPr>
          <a:xfrm>
            <a:off x="838200" y="365125"/>
            <a:ext cx="7734300" cy="5811838"/>
          </a:xfrm>
        </p:spPr>
        <p:txBody>
          <a:bodyPr vert="eaVert"/>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F9207837-D62F-482B-8ACA-F0B8C7DB80DE}"/>
              </a:ext>
            </a:extLst>
          </p:cNvPr>
          <p:cNvSpPr>
            <a:spLocks noGrp="1"/>
          </p:cNvSpPr>
          <p:nvPr>
            <p:ph type="dt" sz="half" idx="10"/>
          </p:nvPr>
        </p:nvSpPr>
        <p:spPr/>
        <p:txBody>
          <a:bodyPr/>
          <a:lstStyle/>
          <a:p>
            <a:fld id="{95F20DB5-7037-44C8-9ECF-8B3BC48702FB}" type="datetime1">
              <a:rPr lang="pl-PL" smtClean="0"/>
              <a:t>2021-07-08</a:t>
            </a:fld>
            <a:endParaRPr lang="pl-PL"/>
          </a:p>
        </p:txBody>
      </p:sp>
      <p:sp>
        <p:nvSpPr>
          <p:cNvPr id="5" name="Symbol zastępczy stopki 4">
            <a:extLst>
              <a:ext uri="{FF2B5EF4-FFF2-40B4-BE49-F238E27FC236}">
                <a16:creationId xmlns:a16="http://schemas.microsoft.com/office/drawing/2014/main" id="{7C477E32-7602-4779-9AE3-16B119CF4943}"/>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FF458AB3-F53C-4583-86FE-5D2067425E5D}"/>
              </a:ext>
            </a:extLst>
          </p:cNvPr>
          <p:cNvSpPr>
            <a:spLocks noGrp="1"/>
          </p:cNvSpPr>
          <p:nvPr>
            <p:ph type="sldNum" sz="quarter" idx="12"/>
          </p:nvPr>
        </p:nvSpPr>
        <p:spPr/>
        <p:txBody>
          <a:bodyPr/>
          <a:lstStyle/>
          <a:p>
            <a:fld id="{89092D38-02B6-46AA-A7F7-47DE94434F63}" type="slidenum">
              <a:rPr lang="pl-PL" smtClean="0"/>
              <a:t>‹#›</a:t>
            </a:fld>
            <a:endParaRPr lang="pl-PL"/>
          </a:p>
        </p:txBody>
      </p:sp>
    </p:spTree>
    <p:extLst>
      <p:ext uri="{BB962C8B-B14F-4D97-AF65-F5344CB8AC3E}">
        <p14:creationId xmlns:p14="http://schemas.microsoft.com/office/powerpoint/2010/main" val="28429057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ytuł i zawartość">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426C472E-BF44-42D3-AC3C-4B91001295BB}"/>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C2EC6281-8AFD-4D45-9CFC-0521D6445D82}"/>
              </a:ext>
            </a:extLst>
          </p:cNvPr>
          <p:cNvSpPr>
            <a:spLocks noGrp="1"/>
          </p:cNvSpPr>
          <p:nvPr>
            <p:ph idx="1"/>
          </p:nvPr>
        </p:nvSpPr>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9870BC3C-9BA3-4171-812C-441D18F52115}"/>
              </a:ext>
            </a:extLst>
          </p:cNvPr>
          <p:cNvSpPr>
            <a:spLocks noGrp="1"/>
          </p:cNvSpPr>
          <p:nvPr>
            <p:ph type="dt" sz="half" idx="10"/>
          </p:nvPr>
        </p:nvSpPr>
        <p:spPr/>
        <p:txBody>
          <a:bodyPr/>
          <a:lstStyle/>
          <a:p>
            <a:fld id="{857EF156-A179-4E56-9AB1-6E066B5409CA}" type="datetime1">
              <a:rPr lang="pl-PL" smtClean="0"/>
              <a:t>2021-07-08</a:t>
            </a:fld>
            <a:endParaRPr lang="pl-PL"/>
          </a:p>
        </p:txBody>
      </p:sp>
      <p:sp>
        <p:nvSpPr>
          <p:cNvPr id="5" name="Symbol zastępczy stopki 4">
            <a:extLst>
              <a:ext uri="{FF2B5EF4-FFF2-40B4-BE49-F238E27FC236}">
                <a16:creationId xmlns:a16="http://schemas.microsoft.com/office/drawing/2014/main" id="{4560F47A-DFC8-4BF6-A7D0-2E6B9121CF2A}"/>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9BF9D5D9-5AD7-4FE9-9E2C-7661079F83C5}"/>
              </a:ext>
            </a:extLst>
          </p:cNvPr>
          <p:cNvSpPr>
            <a:spLocks noGrp="1"/>
          </p:cNvSpPr>
          <p:nvPr>
            <p:ph type="sldNum" sz="quarter" idx="12"/>
          </p:nvPr>
        </p:nvSpPr>
        <p:spPr>
          <a:xfrm>
            <a:off x="11353800" y="6356350"/>
            <a:ext cx="598206" cy="365125"/>
          </a:xfrm>
        </p:spPr>
        <p:txBody>
          <a:bodyPr/>
          <a:lstStyle/>
          <a:p>
            <a:fld id="{89092D38-02B6-46AA-A7F7-47DE94434F63}" type="slidenum">
              <a:rPr lang="pl-PL" smtClean="0"/>
              <a:t>‹#›</a:t>
            </a:fld>
            <a:endParaRPr lang="pl-PL"/>
          </a:p>
        </p:txBody>
      </p:sp>
      <p:pic>
        <p:nvPicPr>
          <p:cNvPr id="10" name="Obraz 9">
            <a:extLst>
              <a:ext uri="{FF2B5EF4-FFF2-40B4-BE49-F238E27FC236}">
                <a16:creationId xmlns:a16="http://schemas.microsoft.com/office/drawing/2014/main" id="{8241FC47-5759-4943-B28C-B253409C83E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01316" y="6356350"/>
            <a:ext cx="1655475" cy="322077"/>
          </a:xfrm>
          <a:prstGeom prst="rect">
            <a:avLst/>
          </a:prstGeom>
        </p:spPr>
      </p:pic>
      <p:pic>
        <p:nvPicPr>
          <p:cNvPr id="12" name="Obraz 11">
            <a:extLst>
              <a:ext uri="{FF2B5EF4-FFF2-40B4-BE49-F238E27FC236}">
                <a16:creationId xmlns:a16="http://schemas.microsoft.com/office/drawing/2014/main" id="{733C8362-E9C4-4150-B4B8-D5253EA86702}"/>
              </a:ext>
            </a:extLst>
          </p:cNvPr>
          <p:cNvPicPr>
            <a:picLocks noChangeAspect="1"/>
          </p:cNvPicPr>
          <p:nvPr userDrawn="1"/>
        </p:nvPicPr>
        <p:blipFill>
          <a:blip r:embed="rId3" cstate="print"/>
          <a:stretch>
            <a:fillRect/>
          </a:stretch>
        </p:blipFill>
        <p:spPr>
          <a:xfrm>
            <a:off x="1011022" y="6344722"/>
            <a:ext cx="1881617" cy="438625"/>
          </a:xfrm>
          <a:prstGeom prst="rect">
            <a:avLst/>
          </a:prstGeom>
        </p:spPr>
      </p:pic>
    </p:spTree>
    <p:extLst>
      <p:ext uri="{BB962C8B-B14F-4D97-AF65-F5344CB8AC3E}">
        <p14:creationId xmlns:p14="http://schemas.microsoft.com/office/powerpoint/2010/main" val="29957270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Nagłówek sekcj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B1787CF-B57A-4108-9599-E44862083ADD}"/>
              </a:ext>
            </a:extLst>
          </p:cNvPr>
          <p:cNvSpPr>
            <a:spLocks noGrp="1"/>
          </p:cNvSpPr>
          <p:nvPr>
            <p:ph type="title"/>
          </p:nvPr>
        </p:nvSpPr>
        <p:spPr>
          <a:xfrm>
            <a:off x="831850" y="1709738"/>
            <a:ext cx="10515600" cy="2852737"/>
          </a:xfrm>
        </p:spPr>
        <p:txBody>
          <a:bodyPr anchor="b"/>
          <a:lstStyle>
            <a:lvl1pPr>
              <a:defRPr sz="6000"/>
            </a:lvl1pPr>
          </a:lstStyle>
          <a:p>
            <a:r>
              <a:rPr lang="pl-PL"/>
              <a:t>Kliknij, aby edytować styl</a:t>
            </a:r>
          </a:p>
        </p:txBody>
      </p:sp>
      <p:sp>
        <p:nvSpPr>
          <p:cNvPr id="3" name="Symbol zastępczy tekstu 2">
            <a:extLst>
              <a:ext uri="{FF2B5EF4-FFF2-40B4-BE49-F238E27FC236}">
                <a16:creationId xmlns:a16="http://schemas.microsoft.com/office/drawing/2014/main" id="{F9CC5800-C067-4287-AC63-A14774A1A69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pl-PL"/>
              <a:t>Kliknij, aby edytować style wzorca tekstu</a:t>
            </a:r>
          </a:p>
        </p:txBody>
      </p:sp>
      <p:sp>
        <p:nvSpPr>
          <p:cNvPr id="4" name="Symbol zastępczy daty 3">
            <a:extLst>
              <a:ext uri="{FF2B5EF4-FFF2-40B4-BE49-F238E27FC236}">
                <a16:creationId xmlns:a16="http://schemas.microsoft.com/office/drawing/2014/main" id="{B502B68A-3AE4-48BC-B339-E06265F02A52}"/>
              </a:ext>
            </a:extLst>
          </p:cNvPr>
          <p:cNvSpPr>
            <a:spLocks noGrp="1"/>
          </p:cNvSpPr>
          <p:nvPr>
            <p:ph type="dt" sz="half" idx="10"/>
          </p:nvPr>
        </p:nvSpPr>
        <p:spPr/>
        <p:txBody>
          <a:bodyPr/>
          <a:lstStyle/>
          <a:p>
            <a:fld id="{3641F03A-B841-49E3-BEFB-9F46C09E6614}" type="datetime1">
              <a:rPr lang="pl-PL" smtClean="0"/>
              <a:t>2021-07-08</a:t>
            </a:fld>
            <a:endParaRPr lang="pl-PL"/>
          </a:p>
        </p:txBody>
      </p:sp>
      <p:sp>
        <p:nvSpPr>
          <p:cNvPr id="5" name="Symbol zastępczy stopki 4">
            <a:extLst>
              <a:ext uri="{FF2B5EF4-FFF2-40B4-BE49-F238E27FC236}">
                <a16:creationId xmlns:a16="http://schemas.microsoft.com/office/drawing/2014/main" id="{DAE04123-1EE9-47CC-A652-C50EA037CB1D}"/>
              </a:ext>
            </a:extLst>
          </p:cNvPr>
          <p:cNvSpPr>
            <a:spLocks noGrp="1"/>
          </p:cNvSpPr>
          <p:nvPr>
            <p:ph type="ftr" sz="quarter" idx="11"/>
          </p:nvPr>
        </p:nvSpPr>
        <p:spPr/>
        <p:txBody>
          <a:bodyPr/>
          <a:lstStyle/>
          <a:p>
            <a:endParaRPr lang="pl-PL"/>
          </a:p>
        </p:txBody>
      </p:sp>
      <p:sp>
        <p:nvSpPr>
          <p:cNvPr id="6" name="Symbol zastępczy numeru slajdu 5">
            <a:extLst>
              <a:ext uri="{FF2B5EF4-FFF2-40B4-BE49-F238E27FC236}">
                <a16:creationId xmlns:a16="http://schemas.microsoft.com/office/drawing/2014/main" id="{9C21BBE5-2FEA-441A-98E9-8D9524AC9128}"/>
              </a:ext>
            </a:extLst>
          </p:cNvPr>
          <p:cNvSpPr>
            <a:spLocks noGrp="1"/>
          </p:cNvSpPr>
          <p:nvPr>
            <p:ph type="sldNum" sz="quarter" idx="12"/>
          </p:nvPr>
        </p:nvSpPr>
        <p:spPr/>
        <p:txBody>
          <a:bodyPr/>
          <a:lstStyle/>
          <a:p>
            <a:fld id="{89092D38-02B6-46AA-A7F7-47DE94434F63}" type="slidenum">
              <a:rPr lang="pl-PL" smtClean="0"/>
              <a:t>‹#›</a:t>
            </a:fld>
            <a:endParaRPr lang="pl-PL"/>
          </a:p>
        </p:txBody>
      </p:sp>
    </p:spTree>
    <p:extLst>
      <p:ext uri="{BB962C8B-B14F-4D97-AF65-F5344CB8AC3E}">
        <p14:creationId xmlns:p14="http://schemas.microsoft.com/office/powerpoint/2010/main" val="1899483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wa elementy zawartości">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B32904C-B995-476C-936E-94DFBDC499FC}"/>
              </a:ext>
            </a:extLst>
          </p:cNvPr>
          <p:cNvSpPr>
            <a:spLocks noGrp="1"/>
          </p:cNvSpPr>
          <p:nvPr>
            <p:ph type="title"/>
          </p:nvPr>
        </p:nvSpPr>
        <p:spPr/>
        <p:txBody>
          <a:bodyPr/>
          <a:lstStyle/>
          <a:p>
            <a:r>
              <a:rPr lang="pl-PL"/>
              <a:t>Kliknij, aby edytować styl</a:t>
            </a:r>
          </a:p>
        </p:txBody>
      </p:sp>
      <p:sp>
        <p:nvSpPr>
          <p:cNvPr id="3" name="Symbol zastępczy zawartości 2">
            <a:extLst>
              <a:ext uri="{FF2B5EF4-FFF2-40B4-BE49-F238E27FC236}">
                <a16:creationId xmlns:a16="http://schemas.microsoft.com/office/drawing/2014/main" id="{269A5FCD-5428-4AF5-8F29-B413F25B0F4F}"/>
              </a:ext>
            </a:extLst>
          </p:cNvPr>
          <p:cNvSpPr>
            <a:spLocks noGrp="1"/>
          </p:cNvSpPr>
          <p:nvPr>
            <p:ph sz="half" idx="1"/>
          </p:nvPr>
        </p:nvSpPr>
        <p:spPr>
          <a:xfrm>
            <a:off x="838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zawartości 3">
            <a:extLst>
              <a:ext uri="{FF2B5EF4-FFF2-40B4-BE49-F238E27FC236}">
                <a16:creationId xmlns:a16="http://schemas.microsoft.com/office/drawing/2014/main" id="{A57BE8FE-FEEC-464B-B03B-EC415930081E}"/>
              </a:ext>
            </a:extLst>
          </p:cNvPr>
          <p:cNvSpPr>
            <a:spLocks noGrp="1"/>
          </p:cNvSpPr>
          <p:nvPr>
            <p:ph sz="half" idx="2"/>
          </p:nvPr>
        </p:nvSpPr>
        <p:spPr>
          <a:xfrm>
            <a:off x="6172200" y="1825625"/>
            <a:ext cx="5181600" cy="435133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daty 4">
            <a:extLst>
              <a:ext uri="{FF2B5EF4-FFF2-40B4-BE49-F238E27FC236}">
                <a16:creationId xmlns:a16="http://schemas.microsoft.com/office/drawing/2014/main" id="{83103193-8907-4B5B-A198-E60DAC8DBF9D}"/>
              </a:ext>
            </a:extLst>
          </p:cNvPr>
          <p:cNvSpPr>
            <a:spLocks noGrp="1"/>
          </p:cNvSpPr>
          <p:nvPr>
            <p:ph type="dt" sz="half" idx="10"/>
          </p:nvPr>
        </p:nvSpPr>
        <p:spPr/>
        <p:txBody>
          <a:bodyPr/>
          <a:lstStyle/>
          <a:p>
            <a:fld id="{254671C4-B739-422E-84BD-AA952FC6C05E}" type="datetime1">
              <a:rPr lang="pl-PL" smtClean="0"/>
              <a:t>2021-07-08</a:t>
            </a:fld>
            <a:endParaRPr lang="pl-PL"/>
          </a:p>
        </p:txBody>
      </p:sp>
      <p:sp>
        <p:nvSpPr>
          <p:cNvPr id="6" name="Symbol zastępczy stopki 5">
            <a:extLst>
              <a:ext uri="{FF2B5EF4-FFF2-40B4-BE49-F238E27FC236}">
                <a16:creationId xmlns:a16="http://schemas.microsoft.com/office/drawing/2014/main" id="{878D2E7A-A42A-4D49-84D8-8C3135801705}"/>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ACFBE082-0F9B-4D08-B2F7-158CF5A30454}"/>
              </a:ext>
            </a:extLst>
          </p:cNvPr>
          <p:cNvSpPr>
            <a:spLocks noGrp="1"/>
          </p:cNvSpPr>
          <p:nvPr>
            <p:ph type="sldNum" sz="quarter" idx="12"/>
          </p:nvPr>
        </p:nvSpPr>
        <p:spPr/>
        <p:txBody>
          <a:bodyPr/>
          <a:lstStyle/>
          <a:p>
            <a:fld id="{89092D38-02B6-46AA-A7F7-47DE94434F63}" type="slidenum">
              <a:rPr lang="pl-PL" smtClean="0"/>
              <a:t>‹#›</a:t>
            </a:fld>
            <a:endParaRPr lang="pl-PL"/>
          </a:p>
        </p:txBody>
      </p:sp>
    </p:spTree>
    <p:extLst>
      <p:ext uri="{BB962C8B-B14F-4D97-AF65-F5344CB8AC3E}">
        <p14:creationId xmlns:p14="http://schemas.microsoft.com/office/powerpoint/2010/main" val="11167658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ównanie">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3AA17F7A-63A8-4DA2-A438-5B4C34B0BDB0}"/>
              </a:ext>
            </a:extLst>
          </p:cNvPr>
          <p:cNvSpPr>
            <a:spLocks noGrp="1"/>
          </p:cNvSpPr>
          <p:nvPr>
            <p:ph type="title"/>
          </p:nvPr>
        </p:nvSpPr>
        <p:spPr>
          <a:xfrm>
            <a:off x="839788" y="365125"/>
            <a:ext cx="10515600" cy="1325563"/>
          </a:xfrm>
        </p:spPr>
        <p:txBody>
          <a:bodyPr/>
          <a:lstStyle/>
          <a:p>
            <a:r>
              <a:rPr lang="pl-PL"/>
              <a:t>Kliknij, aby edytować styl</a:t>
            </a:r>
          </a:p>
        </p:txBody>
      </p:sp>
      <p:sp>
        <p:nvSpPr>
          <p:cNvPr id="3" name="Symbol zastępczy tekstu 2">
            <a:extLst>
              <a:ext uri="{FF2B5EF4-FFF2-40B4-BE49-F238E27FC236}">
                <a16:creationId xmlns:a16="http://schemas.microsoft.com/office/drawing/2014/main" id="{022F3DCE-A722-4565-8063-80EB93B0B57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4" name="Symbol zastępczy zawartości 3">
            <a:extLst>
              <a:ext uri="{FF2B5EF4-FFF2-40B4-BE49-F238E27FC236}">
                <a16:creationId xmlns:a16="http://schemas.microsoft.com/office/drawing/2014/main" id="{EBCD8A2E-6629-4407-8216-8FF37B3D54BA}"/>
              </a:ext>
            </a:extLst>
          </p:cNvPr>
          <p:cNvSpPr>
            <a:spLocks noGrp="1"/>
          </p:cNvSpPr>
          <p:nvPr>
            <p:ph sz="half" idx="2"/>
          </p:nvPr>
        </p:nvSpPr>
        <p:spPr>
          <a:xfrm>
            <a:off x="839788" y="2505075"/>
            <a:ext cx="5157787"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5" name="Symbol zastępczy tekstu 4">
            <a:extLst>
              <a:ext uri="{FF2B5EF4-FFF2-40B4-BE49-F238E27FC236}">
                <a16:creationId xmlns:a16="http://schemas.microsoft.com/office/drawing/2014/main" id="{887338A5-5170-4C4D-8653-7B8F037585B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pl-PL"/>
              <a:t>Kliknij, aby edytować style wzorca tekstu</a:t>
            </a:r>
          </a:p>
        </p:txBody>
      </p:sp>
      <p:sp>
        <p:nvSpPr>
          <p:cNvPr id="6" name="Symbol zastępczy zawartości 5">
            <a:extLst>
              <a:ext uri="{FF2B5EF4-FFF2-40B4-BE49-F238E27FC236}">
                <a16:creationId xmlns:a16="http://schemas.microsoft.com/office/drawing/2014/main" id="{A59913F6-DA9D-4D4D-9097-D4870BA90E31}"/>
              </a:ext>
            </a:extLst>
          </p:cNvPr>
          <p:cNvSpPr>
            <a:spLocks noGrp="1"/>
          </p:cNvSpPr>
          <p:nvPr>
            <p:ph sz="quarter" idx="4"/>
          </p:nvPr>
        </p:nvSpPr>
        <p:spPr>
          <a:xfrm>
            <a:off x="6172200" y="2505075"/>
            <a:ext cx="5183188" cy="3684588"/>
          </a:xfrm>
        </p:spPr>
        <p:txBody>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7" name="Symbol zastępczy daty 6">
            <a:extLst>
              <a:ext uri="{FF2B5EF4-FFF2-40B4-BE49-F238E27FC236}">
                <a16:creationId xmlns:a16="http://schemas.microsoft.com/office/drawing/2014/main" id="{933C045E-CAB2-4D01-8BA9-7006B72BA205}"/>
              </a:ext>
            </a:extLst>
          </p:cNvPr>
          <p:cNvSpPr>
            <a:spLocks noGrp="1"/>
          </p:cNvSpPr>
          <p:nvPr>
            <p:ph type="dt" sz="half" idx="10"/>
          </p:nvPr>
        </p:nvSpPr>
        <p:spPr/>
        <p:txBody>
          <a:bodyPr/>
          <a:lstStyle/>
          <a:p>
            <a:fld id="{31829C8B-7052-4C3F-B294-B7096D2D813C}" type="datetime1">
              <a:rPr lang="pl-PL" smtClean="0"/>
              <a:t>2021-07-08</a:t>
            </a:fld>
            <a:endParaRPr lang="pl-PL"/>
          </a:p>
        </p:txBody>
      </p:sp>
      <p:sp>
        <p:nvSpPr>
          <p:cNvPr id="8" name="Symbol zastępczy stopki 7">
            <a:extLst>
              <a:ext uri="{FF2B5EF4-FFF2-40B4-BE49-F238E27FC236}">
                <a16:creationId xmlns:a16="http://schemas.microsoft.com/office/drawing/2014/main" id="{506F4B61-32F9-479B-B972-0DC8E37EC1E1}"/>
              </a:ext>
            </a:extLst>
          </p:cNvPr>
          <p:cNvSpPr>
            <a:spLocks noGrp="1"/>
          </p:cNvSpPr>
          <p:nvPr>
            <p:ph type="ftr" sz="quarter" idx="11"/>
          </p:nvPr>
        </p:nvSpPr>
        <p:spPr/>
        <p:txBody>
          <a:bodyPr/>
          <a:lstStyle/>
          <a:p>
            <a:endParaRPr lang="pl-PL"/>
          </a:p>
        </p:txBody>
      </p:sp>
      <p:sp>
        <p:nvSpPr>
          <p:cNvPr id="9" name="Symbol zastępczy numeru slajdu 8">
            <a:extLst>
              <a:ext uri="{FF2B5EF4-FFF2-40B4-BE49-F238E27FC236}">
                <a16:creationId xmlns:a16="http://schemas.microsoft.com/office/drawing/2014/main" id="{B62A728D-9CB3-40BF-8E4D-94C620813A78}"/>
              </a:ext>
            </a:extLst>
          </p:cNvPr>
          <p:cNvSpPr>
            <a:spLocks noGrp="1"/>
          </p:cNvSpPr>
          <p:nvPr>
            <p:ph type="sldNum" sz="quarter" idx="12"/>
          </p:nvPr>
        </p:nvSpPr>
        <p:spPr/>
        <p:txBody>
          <a:bodyPr/>
          <a:lstStyle/>
          <a:p>
            <a:fld id="{89092D38-02B6-46AA-A7F7-47DE94434F63}" type="slidenum">
              <a:rPr lang="pl-PL" smtClean="0"/>
              <a:t>‹#›</a:t>
            </a:fld>
            <a:endParaRPr lang="pl-PL"/>
          </a:p>
        </p:txBody>
      </p:sp>
    </p:spTree>
    <p:extLst>
      <p:ext uri="{BB962C8B-B14F-4D97-AF65-F5344CB8AC3E}">
        <p14:creationId xmlns:p14="http://schemas.microsoft.com/office/powerpoint/2010/main" val="1126211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ylko tytuł">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98F31DA4-3DD1-4CDE-81EC-F57DDBA0EF24}"/>
              </a:ext>
            </a:extLst>
          </p:cNvPr>
          <p:cNvSpPr>
            <a:spLocks noGrp="1"/>
          </p:cNvSpPr>
          <p:nvPr>
            <p:ph type="title"/>
          </p:nvPr>
        </p:nvSpPr>
        <p:spPr/>
        <p:txBody>
          <a:bodyPr/>
          <a:lstStyle/>
          <a:p>
            <a:r>
              <a:rPr lang="pl-PL"/>
              <a:t>Kliknij, aby edytować styl</a:t>
            </a:r>
          </a:p>
        </p:txBody>
      </p:sp>
      <p:sp>
        <p:nvSpPr>
          <p:cNvPr id="3" name="Symbol zastępczy daty 2">
            <a:extLst>
              <a:ext uri="{FF2B5EF4-FFF2-40B4-BE49-F238E27FC236}">
                <a16:creationId xmlns:a16="http://schemas.microsoft.com/office/drawing/2014/main" id="{544FD60D-75CB-4700-AFD3-F68840F27E8E}"/>
              </a:ext>
            </a:extLst>
          </p:cNvPr>
          <p:cNvSpPr>
            <a:spLocks noGrp="1"/>
          </p:cNvSpPr>
          <p:nvPr>
            <p:ph type="dt" sz="half" idx="10"/>
          </p:nvPr>
        </p:nvSpPr>
        <p:spPr/>
        <p:txBody>
          <a:bodyPr/>
          <a:lstStyle/>
          <a:p>
            <a:fld id="{77F7C9E7-7FDF-42C8-B2E9-D834FEF74F38}" type="datetime1">
              <a:rPr lang="pl-PL" smtClean="0"/>
              <a:t>2021-07-08</a:t>
            </a:fld>
            <a:endParaRPr lang="pl-PL"/>
          </a:p>
        </p:txBody>
      </p:sp>
      <p:sp>
        <p:nvSpPr>
          <p:cNvPr id="4" name="Symbol zastępczy stopki 3">
            <a:extLst>
              <a:ext uri="{FF2B5EF4-FFF2-40B4-BE49-F238E27FC236}">
                <a16:creationId xmlns:a16="http://schemas.microsoft.com/office/drawing/2014/main" id="{26A94715-4BC3-4553-A2A6-EFCF76BF1DE2}"/>
              </a:ext>
            </a:extLst>
          </p:cNvPr>
          <p:cNvSpPr>
            <a:spLocks noGrp="1"/>
          </p:cNvSpPr>
          <p:nvPr>
            <p:ph type="ftr" sz="quarter" idx="11"/>
          </p:nvPr>
        </p:nvSpPr>
        <p:spPr/>
        <p:txBody>
          <a:bodyPr/>
          <a:lstStyle/>
          <a:p>
            <a:endParaRPr lang="pl-PL"/>
          </a:p>
        </p:txBody>
      </p:sp>
      <p:sp>
        <p:nvSpPr>
          <p:cNvPr id="5" name="Symbol zastępczy numeru slajdu 4">
            <a:extLst>
              <a:ext uri="{FF2B5EF4-FFF2-40B4-BE49-F238E27FC236}">
                <a16:creationId xmlns:a16="http://schemas.microsoft.com/office/drawing/2014/main" id="{E86AB18D-F57C-4FD3-B9C4-52866E9EF17F}"/>
              </a:ext>
            </a:extLst>
          </p:cNvPr>
          <p:cNvSpPr>
            <a:spLocks noGrp="1"/>
          </p:cNvSpPr>
          <p:nvPr>
            <p:ph type="sldNum" sz="quarter" idx="12"/>
          </p:nvPr>
        </p:nvSpPr>
        <p:spPr/>
        <p:txBody>
          <a:bodyPr/>
          <a:lstStyle/>
          <a:p>
            <a:fld id="{89092D38-02B6-46AA-A7F7-47DE94434F63}" type="slidenum">
              <a:rPr lang="pl-PL" smtClean="0"/>
              <a:t>‹#›</a:t>
            </a:fld>
            <a:endParaRPr lang="pl-PL"/>
          </a:p>
        </p:txBody>
      </p:sp>
    </p:spTree>
    <p:extLst>
      <p:ext uri="{BB962C8B-B14F-4D97-AF65-F5344CB8AC3E}">
        <p14:creationId xmlns:p14="http://schemas.microsoft.com/office/powerpoint/2010/main" val="25734037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usty">
    <p:spTree>
      <p:nvGrpSpPr>
        <p:cNvPr id="1" name=""/>
        <p:cNvGrpSpPr/>
        <p:nvPr/>
      </p:nvGrpSpPr>
      <p:grpSpPr>
        <a:xfrm>
          <a:off x="0" y="0"/>
          <a:ext cx="0" cy="0"/>
          <a:chOff x="0" y="0"/>
          <a:chExt cx="0" cy="0"/>
        </a:xfrm>
      </p:grpSpPr>
      <p:sp>
        <p:nvSpPr>
          <p:cNvPr id="2" name="Symbol zastępczy daty 1">
            <a:extLst>
              <a:ext uri="{FF2B5EF4-FFF2-40B4-BE49-F238E27FC236}">
                <a16:creationId xmlns:a16="http://schemas.microsoft.com/office/drawing/2014/main" id="{56729E65-0804-414B-8111-6196344878B8}"/>
              </a:ext>
            </a:extLst>
          </p:cNvPr>
          <p:cNvSpPr>
            <a:spLocks noGrp="1"/>
          </p:cNvSpPr>
          <p:nvPr>
            <p:ph type="dt" sz="half" idx="10"/>
          </p:nvPr>
        </p:nvSpPr>
        <p:spPr/>
        <p:txBody>
          <a:bodyPr/>
          <a:lstStyle/>
          <a:p>
            <a:fld id="{DDC72D1D-0CF7-4419-9767-60724FD50D38}" type="datetime1">
              <a:rPr lang="pl-PL" smtClean="0"/>
              <a:t>2021-07-08</a:t>
            </a:fld>
            <a:endParaRPr lang="pl-PL"/>
          </a:p>
        </p:txBody>
      </p:sp>
      <p:sp>
        <p:nvSpPr>
          <p:cNvPr id="3" name="Symbol zastępczy stopki 2">
            <a:extLst>
              <a:ext uri="{FF2B5EF4-FFF2-40B4-BE49-F238E27FC236}">
                <a16:creationId xmlns:a16="http://schemas.microsoft.com/office/drawing/2014/main" id="{339CDFE6-8253-4E2B-85EB-FE01017C5F76}"/>
              </a:ext>
            </a:extLst>
          </p:cNvPr>
          <p:cNvSpPr>
            <a:spLocks noGrp="1"/>
          </p:cNvSpPr>
          <p:nvPr>
            <p:ph type="ftr" sz="quarter" idx="11"/>
          </p:nvPr>
        </p:nvSpPr>
        <p:spPr/>
        <p:txBody>
          <a:bodyPr/>
          <a:lstStyle/>
          <a:p>
            <a:endParaRPr lang="pl-PL"/>
          </a:p>
        </p:txBody>
      </p:sp>
      <p:sp>
        <p:nvSpPr>
          <p:cNvPr id="4" name="Symbol zastępczy numeru slajdu 3">
            <a:extLst>
              <a:ext uri="{FF2B5EF4-FFF2-40B4-BE49-F238E27FC236}">
                <a16:creationId xmlns:a16="http://schemas.microsoft.com/office/drawing/2014/main" id="{7D202437-9917-44C4-B461-A9B64C9457B4}"/>
              </a:ext>
            </a:extLst>
          </p:cNvPr>
          <p:cNvSpPr>
            <a:spLocks noGrp="1"/>
          </p:cNvSpPr>
          <p:nvPr>
            <p:ph type="sldNum" sz="quarter" idx="12"/>
          </p:nvPr>
        </p:nvSpPr>
        <p:spPr/>
        <p:txBody>
          <a:bodyPr/>
          <a:lstStyle/>
          <a:p>
            <a:fld id="{89092D38-02B6-46AA-A7F7-47DE94434F63}" type="slidenum">
              <a:rPr lang="pl-PL" smtClean="0"/>
              <a:t>‹#›</a:t>
            </a:fld>
            <a:endParaRPr lang="pl-PL"/>
          </a:p>
        </p:txBody>
      </p:sp>
    </p:spTree>
    <p:extLst>
      <p:ext uri="{BB962C8B-B14F-4D97-AF65-F5344CB8AC3E}">
        <p14:creationId xmlns:p14="http://schemas.microsoft.com/office/powerpoint/2010/main" val="31485446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Zawartość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815713E5-0EDF-4664-A6E8-320E4A782D08}"/>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zawartości 2">
            <a:extLst>
              <a:ext uri="{FF2B5EF4-FFF2-40B4-BE49-F238E27FC236}">
                <a16:creationId xmlns:a16="http://schemas.microsoft.com/office/drawing/2014/main" id="{30B0E5A9-A2A5-420A-AF38-EF6DD8C5B3A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tekstu 3">
            <a:extLst>
              <a:ext uri="{FF2B5EF4-FFF2-40B4-BE49-F238E27FC236}">
                <a16:creationId xmlns:a16="http://schemas.microsoft.com/office/drawing/2014/main" id="{D1D31760-A41F-48F8-BD4C-68FACE0869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5AC69E9E-78AF-4361-A360-5B986F01FBB5}"/>
              </a:ext>
            </a:extLst>
          </p:cNvPr>
          <p:cNvSpPr>
            <a:spLocks noGrp="1"/>
          </p:cNvSpPr>
          <p:nvPr>
            <p:ph type="dt" sz="half" idx="10"/>
          </p:nvPr>
        </p:nvSpPr>
        <p:spPr/>
        <p:txBody>
          <a:bodyPr/>
          <a:lstStyle/>
          <a:p>
            <a:fld id="{8C79D2B3-EBC3-4C45-B92C-82A7F2D01774}" type="datetime1">
              <a:rPr lang="pl-PL" smtClean="0"/>
              <a:t>2021-07-08</a:t>
            </a:fld>
            <a:endParaRPr lang="pl-PL"/>
          </a:p>
        </p:txBody>
      </p:sp>
      <p:sp>
        <p:nvSpPr>
          <p:cNvPr id="6" name="Symbol zastępczy stopki 5">
            <a:extLst>
              <a:ext uri="{FF2B5EF4-FFF2-40B4-BE49-F238E27FC236}">
                <a16:creationId xmlns:a16="http://schemas.microsoft.com/office/drawing/2014/main" id="{4FBDEF1C-E3B3-4D16-B1BA-51C6BA980DB2}"/>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52D82C5B-66C5-4B39-A674-A35DD176746A}"/>
              </a:ext>
            </a:extLst>
          </p:cNvPr>
          <p:cNvSpPr>
            <a:spLocks noGrp="1"/>
          </p:cNvSpPr>
          <p:nvPr>
            <p:ph type="sldNum" sz="quarter" idx="12"/>
          </p:nvPr>
        </p:nvSpPr>
        <p:spPr/>
        <p:txBody>
          <a:bodyPr/>
          <a:lstStyle/>
          <a:p>
            <a:fld id="{89092D38-02B6-46AA-A7F7-47DE94434F63}" type="slidenum">
              <a:rPr lang="pl-PL" smtClean="0"/>
              <a:t>‹#›</a:t>
            </a:fld>
            <a:endParaRPr lang="pl-PL"/>
          </a:p>
        </p:txBody>
      </p:sp>
    </p:spTree>
    <p:extLst>
      <p:ext uri="{BB962C8B-B14F-4D97-AF65-F5344CB8AC3E}">
        <p14:creationId xmlns:p14="http://schemas.microsoft.com/office/powerpoint/2010/main" val="23913386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az z podpisem">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C17BDA8-ED39-42CA-A63C-06FAF1FAE9C2}"/>
              </a:ext>
            </a:extLst>
          </p:cNvPr>
          <p:cNvSpPr>
            <a:spLocks noGrp="1"/>
          </p:cNvSpPr>
          <p:nvPr>
            <p:ph type="title"/>
          </p:nvPr>
        </p:nvSpPr>
        <p:spPr>
          <a:xfrm>
            <a:off x="839788" y="457200"/>
            <a:ext cx="3932237" cy="1600200"/>
          </a:xfrm>
        </p:spPr>
        <p:txBody>
          <a:bodyPr anchor="b"/>
          <a:lstStyle>
            <a:lvl1pPr>
              <a:defRPr sz="3200"/>
            </a:lvl1pPr>
          </a:lstStyle>
          <a:p>
            <a:r>
              <a:rPr lang="pl-PL"/>
              <a:t>Kliknij, aby edytować styl</a:t>
            </a:r>
          </a:p>
        </p:txBody>
      </p:sp>
      <p:sp>
        <p:nvSpPr>
          <p:cNvPr id="3" name="Symbol zastępczy obrazu 2">
            <a:extLst>
              <a:ext uri="{FF2B5EF4-FFF2-40B4-BE49-F238E27FC236}">
                <a16:creationId xmlns:a16="http://schemas.microsoft.com/office/drawing/2014/main" id="{B1D6575E-5D35-4355-8505-E2DA3D45ED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pl-PL"/>
          </a:p>
        </p:txBody>
      </p:sp>
      <p:sp>
        <p:nvSpPr>
          <p:cNvPr id="4" name="Symbol zastępczy tekstu 3">
            <a:extLst>
              <a:ext uri="{FF2B5EF4-FFF2-40B4-BE49-F238E27FC236}">
                <a16:creationId xmlns:a16="http://schemas.microsoft.com/office/drawing/2014/main" id="{D383A93B-0C37-492C-A30A-BAD74857823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pl-PL"/>
              <a:t>Kliknij, aby edytować style wzorca tekstu</a:t>
            </a:r>
          </a:p>
        </p:txBody>
      </p:sp>
      <p:sp>
        <p:nvSpPr>
          <p:cNvPr id="5" name="Symbol zastępczy daty 4">
            <a:extLst>
              <a:ext uri="{FF2B5EF4-FFF2-40B4-BE49-F238E27FC236}">
                <a16:creationId xmlns:a16="http://schemas.microsoft.com/office/drawing/2014/main" id="{C8E79993-C600-4094-999D-DB961C4E33F0}"/>
              </a:ext>
            </a:extLst>
          </p:cNvPr>
          <p:cNvSpPr>
            <a:spLocks noGrp="1"/>
          </p:cNvSpPr>
          <p:nvPr>
            <p:ph type="dt" sz="half" idx="10"/>
          </p:nvPr>
        </p:nvSpPr>
        <p:spPr/>
        <p:txBody>
          <a:bodyPr/>
          <a:lstStyle/>
          <a:p>
            <a:fld id="{BE773D82-C5F9-456B-A875-B7C16FF345C1}" type="datetime1">
              <a:rPr lang="pl-PL" smtClean="0"/>
              <a:t>2021-07-08</a:t>
            </a:fld>
            <a:endParaRPr lang="pl-PL"/>
          </a:p>
        </p:txBody>
      </p:sp>
      <p:sp>
        <p:nvSpPr>
          <p:cNvPr id="6" name="Symbol zastępczy stopki 5">
            <a:extLst>
              <a:ext uri="{FF2B5EF4-FFF2-40B4-BE49-F238E27FC236}">
                <a16:creationId xmlns:a16="http://schemas.microsoft.com/office/drawing/2014/main" id="{9FFA039A-F53E-4808-8EB4-38048CCA95B0}"/>
              </a:ext>
            </a:extLst>
          </p:cNvPr>
          <p:cNvSpPr>
            <a:spLocks noGrp="1"/>
          </p:cNvSpPr>
          <p:nvPr>
            <p:ph type="ftr" sz="quarter" idx="11"/>
          </p:nvPr>
        </p:nvSpPr>
        <p:spPr/>
        <p:txBody>
          <a:bodyPr/>
          <a:lstStyle/>
          <a:p>
            <a:endParaRPr lang="pl-PL"/>
          </a:p>
        </p:txBody>
      </p:sp>
      <p:sp>
        <p:nvSpPr>
          <p:cNvPr id="7" name="Symbol zastępczy numeru slajdu 6">
            <a:extLst>
              <a:ext uri="{FF2B5EF4-FFF2-40B4-BE49-F238E27FC236}">
                <a16:creationId xmlns:a16="http://schemas.microsoft.com/office/drawing/2014/main" id="{13C61255-C39C-4B0C-962E-3BB5ADB85724}"/>
              </a:ext>
            </a:extLst>
          </p:cNvPr>
          <p:cNvSpPr>
            <a:spLocks noGrp="1"/>
          </p:cNvSpPr>
          <p:nvPr>
            <p:ph type="sldNum" sz="quarter" idx="12"/>
          </p:nvPr>
        </p:nvSpPr>
        <p:spPr/>
        <p:txBody>
          <a:bodyPr/>
          <a:lstStyle/>
          <a:p>
            <a:fld id="{89092D38-02B6-46AA-A7F7-47DE94434F63}" type="slidenum">
              <a:rPr lang="pl-PL" smtClean="0"/>
              <a:t>‹#›</a:t>
            </a:fld>
            <a:endParaRPr lang="pl-PL"/>
          </a:p>
        </p:txBody>
      </p:sp>
    </p:spTree>
    <p:extLst>
      <p:ext uri="{BB962C8B-B14F-4D97-AF65-F5344CB8AC3E}">
        <p14:creationId xmlns:p14="http://schemas.microsoft.com/office/powerpoint/2010/main" val="42632732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ymbol zastępczy tytułu 1">
            <a:extLst>
              <a:ext uri="{FF2B5EF4-FFF2-40B4-BE49-F238E27FC236}">
                <a16:creationId xmlns:a16="http://schemas.microsoft.com/office/drawing/2014/main" id="{F9825502-53A7-47E3-9A4C-44B4CFB717F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pl-PL"/>
              <a:t>Kliknij, aby edytować styl</a:t>
            </a:r>
          </a:p>
        </p:txBody>
      </p:sp>
      <p:sp>
        <p:nvSpPr>
          <p:cNvPr id="3" name="Symbol zastępczy tekstu 2">
            <a:extLst>
              <a:ext uri="{FF2B5EF4-FFF2-40B4-BE49-F238E27FC236}">
                <a16:creationId xmlns:a16="http://schemas.microsoft.com/office/drawing/2014/main" id="{E7CC27D7-AEF5-4130-8516-C691C38ACE7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pl-PL"/>
              <a:t>Kliknij, aby edytować style wzorca tekstu</a:t>
            </a:r>
          </a:p>
          <a:p>
            <a:pPr lvl="1"/>
            <a:r>
              <a:rPr lang="pl-PL"/>
              <a:t>Drugi poziom</a:t>
            </a:r>
          </a:p>
          <a:p>
            <a:pPr lvl="2"/>
            <a:r>
              <a:rPr lang="pl-PL"/>
              <a:t>Trzeci poziom</a:t>
            </a:r>
          </a:p>
          <a:p>
            <a:pPr lvl="3"/>
            <a:r>
              <a:rPr lang="pl-PL"/>
              <a:t>Czwarty poziom</a:t>
            </a:r>
          </a:p>
          <a:p>
            <a:pPr lvl="4"/>
            <a:r>
              <a:rPr lang="pl-PL"/>
              <a:t>Piąty poziom</a:t>
            </a:r>
          </a:p>
        </p:txBody>
      </p:sp>
      <p:sp>
        <p:nvSpPr>
          <p:cNvPr id="4" name="Symbol zastępczy daty 3">
            <a:extLst>
              <a:ext uri="{FF2B5EF4-FFF2-40B4-BE49-F238E27FC236}">
                <a16:creationId xmlns:a16="http://schemas.microsoft.com/office/drawing/2014/main" id="{4B890714-4987-4960-982A-D8AF3516DA6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B2E034-03E7-41A2-A5E0-F033D24CB766}" type="datetime1">
              <a:rPr lang="pl-PL" smtClean="0"/>
              <a:t>2021-07-08</a:t>
            </a:fld>
            <a:endParaRPr lang="pl-PL"/>
          </a:p>
        </p:txBody>
      </p:sp>
      <p:sp>
        <p:nvSpPr>
          <p:cNvPr id="5" name="Symbol zastępczy stopki 4">
            <a:extLst>
              <a:ext uri="{FF2B5EF4-FFF2-40B4-BE49-F238E27FC236}">
                <a16:creationId xmlns:a16="http://schemas.microsoft.com/office/drawing/2014/main" id="{6BDE2737-F8C7-42B0-AF83-7B98A578656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pl-PL"/>
          </a:p>
        </p:txBody>
      </p:sp>
      <p:sp>
        <p:nvSpPr>
          <p:cNvPr id="6" name="Symbol zastępczy numeru slajdu 5">
            <a:extLst>
              <a:ext uri="{FF2B5EF4-FFF2-40B4-BE49-F238E27FC236}">
                <a16:creationId xmlns:a16="http://schemas.microsoft.com/office/drawing/2014/main" id="{73B31BFE-7A1C-417B-9978-B524EB2F426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092D38-02B6-46AA-A7F7-47DE94434F63}" type="slidenum">
              <a:rPr lang="pl-PL" smtClean="0"/>
              <a:t>‹#›</a:t>
            </a:fld>
            <a:endParaRPr lang="pl-PL"/>
          </a:p>
        </p:txBody>
      </p:sp>
    </p:spTree>
    <p:extLst>
      <p:ext uri="{BB962C8B-B14F-4D97-AF65-F5344CB8AC3E}">
        <p14:creationId xmlns:p14="http://schemas.microsoft.com/office/powerpoint/2010/main" val="10500691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pl-P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1.sv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svg"/><Relationship Id="rId4" Type="http://schemas.openxmlformats.org/officeDocument/2006/relationships/image" Target="../media/image12.png"/></Relationships>
</file>

<file path=ppt/slides/_rels/slide36.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Layout" Target="../slideLayouts/slideLayout2.xml"/><Relationship Id="rId5" Type="http://schemas.openxmlformats.org/officeDocument/2006/relationships/image" Target="../media/image17.svg"/><Relationship Id="rId4" Type="http://schemas.openxmlformats.org/officeDocument/2006/relationships/image" Target="../media/image16.png"/></Relationships>
</file>

<file path=ppt/slides/_rels/slide37.xml.rels><?xml version="1.0" encoding="UTF-8" standalone="yes"?>
<Relationships xmlns="http://schemas.openxmlformats.org/package/2006/relationships"><Relationship Id="rId3" Type="http://schemas.openxmlformats.org/officeDocument/2006/relationships/image" Target="../media/image19.svg"/><Relationship Id="rId2" Type="http://schemas.openxmlformats.org/officeDocument/2006/relationships/image" Target="../media/image18.png"/><Relationship Id="rId1" Type="http://schemas.openxmlformats.org/officeDocument/2006/relationships/slideLayout" Target="../slideLayouts/slideLayout2.xml"/><Relationship Id="rId5" Type="http://schemas.openxmlformats.org/officeDocument/2006/relationships/image" Target="../media/image21.svg"/><Relationship Id="rId4" Type="http://schemas.openxmlformats.org/officeDocument/2006/relationships/image" Target="../media/image20.png"/></Relationships>
</file>

<file path=ppt/slides/_rels/slide38.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Podtytuł 2">
            <a:extLst>
              <a:ext uri="{FF2B5EF4-FFF2-40B4-BE49-F238E27FC236}">
                <a16:creationId xmlns:a16="http://schemas.microsoft.com/office/drawing/2014/main" id="{982C9D73-C14F-4916-8E4D-BEDE7AC340F5}"/>
              </a:ext>
            </a:extLst>
          </p:cNvPr>
          <p:cNvSpPr>
            <a:spLocks noGrp="1"/>
          </p:cNvSpPr>
          <p:nvPr>
            <p:ph type="subTitle" idx="1"/>
          </p:nvPr>
        </p:nvSpPr>
        <p:spPr>
          <a:xfrm>
            <a:off x="1392025" y="5019262"/>
            <a:ext cx="9144000" cy="417444"/>
          </a:xfrm>
        </p:spPr>
        <p:txBody>
          <a:bodyPr>
            <a:normAutofit lnSpcReduction="10000"/>
          </a:bodyPr>
          <a:lstStyle/>
          <a:p>
            <a:r>
              <a:rPr lang="pl-PL" dirty="0"/>
              <a:t>Warszawa, 28.06.2021</a:t>
            </a:r>
          </a:p>
        </p:txBody>
      </p:sp>
      <p:sp>
        <p:nvSpPr>
          <p:cNvPr id="15" name="Tytuł 14">
            <a:extLst>
              <a:ext uri="{FF2B5EF4-FFF2-40B4-BE49-F238E27FC236}">
                <a16:creationId xmlns:a16="http://schemas.microsoft.com/office/drawing/2014/main" id="{C04C4C5B-DEBF-45A1-BF8E-0F9DD151319A}"/>
              </a:ext>
            </a:extLst>
          </p:cNvPr>
          <p:cNvSpPr>
            <a:spLocks noGrp="1"/>
          </p:cNvSpPr>
          <p:nvPr>
            <p:ph type="ctrTitle"/>
          </p:nvPr>
        </p:nvSpPr>
        <p:spPr>
          <a:xfrm>
            <a:off x="811850" y="1838738"/>
            <a:ext cx="10716427" cy="2387600"/>
          </a:xfrm>
          <a:solidFill>
            <a:schemeClr val="accent1">
              <a:lumMod val="75000"/>
            </a:schemeClr>
          </a:solidFill>
        </p:spPr>
        <p:txBody>
          <a:bodyPr vert="horz" lIns="91440" tIns="45720" rIns="91440" bIns="45720" rtlCol="0" anchor="ctr">
            <a:normAutofit/>
          </a:bodyPr>
          <a:lstStyle/>
          <a:p>
            <a:pPr marL="268288"/>
            <a:r>
              <a:rPr lang="pl-PL" sz="3600" b="1" dirty="0">
                <a:solidFill>
                  <a:schemeClr val="bg1"/>
                </a:solidFill>
              </a:rPr>
              <a:t>Ocena ex ante instrumentów finansowych wdrażanych w województwie zachodniopomorskim w latach 2021-2027</a:t>
            </a:r>
            <a:br>
              <a:rPr lang="pl-PL" sz="3600" b="1" dirty="0">
                <a:solidFill>
                  <a:schemeClr val="bg1"/>
                </a:solidFill>
              </a:rPr>
            </a:br>
            <a:r>
              <a:rPr lang="pl-PL" sz="3600" b="1" dirty="0">
                <a:solidFill>
                  <a:schemeClr val="bg1"/>
                </a:solidFill>
              </a:rPr>
              <a:t>Prezentacja – Raport cząstkowy 1</a:t>
            </a:r>
            <a:endParaRPr lang="en-GB" sz="3600" b="1" dirty="0">
              <a:solidFill>
                <a:schemeClr val="bg1"/>
              </a:solidFill>
            </a:endParaRPr>
          </a:p>
        </p:txBody>
      </p:sp>
      <p:pic>
        <p:nvPicPr>
          <p:cNvPr id="5" name="Obraz 4">
            <a:extLst>
              <a:ext uri="{FF2B5EF4-FFF2-40B4-BE49-F238E27FC236}">
                <a16:creationId xmlns:a16="http://schemas.microsoft.com/office/drawing/2014/main" id="{65BDD1C4-6D2F-4BFD-9D81-F9015BA4A59E}"/>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018503" y="277064"/>
            <a:ext cx="6135329" cy="509517"/>
          </a:xfrm>
          <a:prstGeom prst="rect">
            <a:avLst/>
          </a:prstGeom>
          <a:noFill/>
          <a:ln>
            <a:noFill/>
          </a:ln>
        </p:spPr>
      </p:pic>
    </p:spTree>
    <p:extLst>
      <p:ext uri="{BB962C8B-B14F-4D97-AF65-F5344CB8AC3E}">
        <p14:creationId xmlns:p14="http://schemas.microsoft.com/office/powerpoint/2010/main" val="12159483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lstStyle/>
          <a:p>
            <a:pPr marL="268288"/>
            <a:r>
              <a:rPr lang="pl-PL" sz="2800" b="1" dirty="0">
                <a:solidFill>
                  <a:schemeClr val="bg1"/>
                </a:solidFill>
              </a:rPr>
              <a:t>Działanie 6.4 – perspektywa 2014-2020 – doświadczenia </a:t>
            </a:r>
            <a:r>
              <a:rPr lang="pl-PL" sz="1200" b="1" dirty="0">
                <a:solidFill>
                  <a:schemeClr val="bg1"/>
                </a:solidFill>
              </a:rPr>
              <a:t>5/5</a:t>
            </a:r>
            <a:endParaRPr lang="pl-PL" sz="2800" b="1" dirty="0">
              <a:highlight>
                <a:srgbClr val="FFFF00"/>
              </a:highlight>
            </a:endParaRP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657884"/>
            <a:ext cx="11614076" cy="4413732"/>
          </a:xfrm>
        </p:spPr>
        <p:txBody>
          <a:bodyPr>
            <a:normAutofit lnSpcReduction="10000"/>
          </a:bodyPr>
          <a:lstStyle/>
          <a:p>
            <a:r>
              <a:rPr lang="pl-PL" sz="2100" dirty="0"/>
              <a:t>Mikropożyczki na rozpoczęcie działalności gospodarczej stanowiły </a:t>
            </a:r>
            <a:r>
              <a:rPr lang="pl-PL" sz="2100" b="1" dirty="0">
                <a:solidFill>
                  <a:srgbClr val="0000FF"/>
                </a:solidFill>
                <a:latin typeface="Calibri" panose="020F0502020204030204" pitchFamily="34" charset="0"/>
                <a:cs typeface="Times New Roman" panose="02020603050405020304" pitchFamily="18" charset="0"/>
              </a:rPr>
              <a:t>korzystna ofertę finansową,</a:t>
            </a:r>
            <a:r>
              <a:rPr lang="pl-PL" sz="2100" dirty="0"/>
              <a:t> jednak </a:t>
            </a:r>
            <a:r>
              <a:rPr lang="pl-PL" sz="2100" b="1" dirty="0">
                <a:solidFill>
                  <a:srgbClr val="0000FF"/>
                </a:solidFill>
                <a:latin typeface="Calibri" panose="020F0502020204030204" pitchFamily="34" charset="0"/>
                <a:cs typeface="Times New Roman" panose="02020603050405020304" pitchFamily="18" charset="0"/>
              </a:rPr>
              <a:t>potencjał</a:t>
            </a:r>
            <a:r>
              <a:rPr lang="pl-PL" sz="2100" dirty="0"/>
              <a:t> do skorzystania z takiego wsparcia, w szczególności w grupie docelowej, był </a:t>
            </a:r>
            <a:r>
              <a:rPr lang="pl-PL" sz="2100" b="1" dirty="0">
                <a:solidFill>
                  <a:srgbClr val="0000FF"/>
                </a:solidFill>
                <a:latin typeface="Calibri" panose="020F0502020204030204" pitchFamily="34" charset="0"/>
                <a:cs typeface="Times New Roman" panose="02020603050405020304" pitchFamily="18" charset="0"/>
              </a:rPr>
              <a:t>ograniczony</a:t>
            </a:r>
            <a:r>
              <a:rPr lang="pl-PL" sz="2100" dirty="0"/>
              <a:t>.</a:t>
            </a:r>
          </a:p>
          <a:p>
            <a:r>
              <a:rPr lang="pl-PL" sz="2100" dirty="0"/>
              <a:t>Początkowo koncentrowano się na osobach w wieku 50+, kobietach i osobach z niepełnosprawnościami, a także o niskich kwalifikacjach i długotrwale bezrobotnych. </a:t>
            </a:r>
            <a:r>
              <a:rPr lang="pl-PL" sz="2100" b="1" dirty="0">
                <a:solidFill>
                  <a:srgbClr val="009900"/>
                </a:solidFill>
                <a:latin typeface="Calibri" panose="020F0502020204030204" pitchFamily="34" charset="0"/>
                <a:cs typeface="Times New Roman" panose="02020603050405020304" pitchFamily="18" charset="0"/>
              </a:rPr>
              <a:t>Rozszerzenie grupy docelowej </a:t>
            </a:r>
            <a:r>
              <a:rPr lang="pl-PL" sz="2100" dirty="0"/>
              <a:t>na osoby młode i pracujące było ruchem w dobrą stronę, jednak nie zmieniło to relatywnie niewielkiego zainteresowania wsparciem.</a:t>
            </a:r>
          </a:p>
          <a:p>
            <a:r>
              <a:rPr lang="pl-PL" sz="2100" b="1" dirty="0">
                <a:solidFill>
                  <a:srgbClr val="0000FF"/>
                </a:solidFill>
                <a:latin typeface="Calibri" panose="020F0502020204030204" pitchFamily="34" charset="0"/>
                <a:cs typeface="Times New Roman" panose="02020603050405020304" pitchFamily="18" charset="0"/>
              </a:rPr>
              <a:t>Konkurencja</a:t>
            </a:r>
            <a:r>
              <a:rPr lang="pl-PL" sz="2100" dirty="0"/>
              <a:t> z poziomu krajowego (Wsparcie w Starcie) i dotacje dystrybuowane regionalnie (RPO i PROW) dodatkowo wdrażanie Działania 6.4. </a:t>
            </a:r>
          </a:p>
          <a:p>
            <a:r>
              <a:rPr lang="pl-PL" sz="2100" dirty="0"/>
              <a:t>Odnotowana startowość mikropożyczek z RPO jest nieduża, w granicach 2-3%.</a:t>
            </a:r>
          </a:p>
          <a:p>
            <a:r>
              <a:rPr lang="pl-PL" sz="2100" b="1" dirty="0">
                <a:solidFill>
                  <a:srgbClr val="009900"/>
                </a:solidFill>
                <a:latin typeface="Calibri" panose="020F0502020204030204" pitchFamily="34" charset="0"/>
                <a:cs typeface="Times New Roman" panose="02020603050405020304" pitchFamily="18" charset="0"/>
              </a:rPr>
              <a:t>Niewielkim zainteresowaniem </a:t>
            </a:r>
            <a:r>
              <a:rPr lang="pl-PL" sz="2100" dirty="0"/>
              <a:t>cieszyła się także </a:t>
            </a:r>
            <a:r>
              <a:rPr lang="pl-PL" sz="2100" b="1" dirty="0">
                <a:solidFill>
                  <a:srgbClr val="009900"/>
                </a:solidFill>
                <a:latin typeface="Calibri" panose="020F0502020204030204" pitchFamily="34" charset="0"/>
                <a:cs typeface="Times New Roman" panose="02020603050405020304" pitchFamily="18" charset="0"/>
              </a:rPr>
              <a:t>pożyczka uzupełniająca na stworzenie miejsca pracy.</a:t>
            </a:r>
          </a:p>
          <a:p>
            <a:r>
              <a:rPr lang="pl-PL" sz="2100" dirty="0"/>
              <a:t>Z punktu widzenia jej odbiorców pożyczka miała kluczowe znaczenia: ponad </a:t>
            </a:r>
            <a:r>
              <a:rPr lang="pl-PL" sz="2100" b="1" dirty="0">
                <a:solidFill>
                  <a:srgbClr val="0000FF"/>
                </a:solidFill>
                <a:latin typeface="Calibri" panose="020F0502020204030204" pitchFamily="34" charset="0"/>
                <a:cs typeface="Times New Roman" panose="02020603050405020304" pitchFamily="18" charset="0"/>
              </a:rPr>
              <a:t>połowa z niech w ogóle nie założyłaby działalności gospodarczej </a:t>
            </a:r>
            <a:r>
              <a:rPr lang="pl-PL" sz="2100" dirty="0"/>
              <a:t>bez tego wsparcia, a pozostali zrobiliby to w późniejszym terminie, przy czym skala prowadzonej działalności byłaby przeważnie mniejsza, podobnie jak zyski. </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fld id="{89092D38-02B6-46AA-A7F7-47DE94434F63}" type="slidenum">
              <a:rPr lang="pl-PL" smtClean="0"/>
              <a:t>10</a:t>
            </a:fld>
            <a:endParaRPr lang="pl-PL"/>
          </a:p>
        </p:txBody>
      </p:sp>
    </p:spTree>
    <p:extLst>
      <p:ext uri="{BB962C8B-B14F-4D97-AF65-F5344CB8AC3E}">
        <p14:creationId xmlns:p14="http://schemas.microsoft.com/office/powerpoint/2010/main" val="25236682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lstStyle/>
          <a:p>
            <a:pPr marL="85725"/>
            <a:r>
              <a:rPr lang="pl-PL" sz="2800" b="1" dirty="0">
                <a:solidFill>
                  <a:schemeClr val="bg1"/>
                </a:solidFill>
              </a:rPr>
              <a:t>Dostępność i znaczenie środków zwracanych w województwie zachodniopomorskim</a:t>
            </a:r>
            <a:endParaRPr lang="pl-PL" sz="2800" b="1" dirty="0">
              <a:highlight>
                <a:srgbClr val="C0C0C0"/>
              </a:highlight>
            </a:endParaRP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504060"/>
            <a:ext cx="11275805" cy="4130910"/>
          </a:xfrm>
        </p:spPr>
        <p:txBody>
          <a:bodyPr>
            <a:noAutofit/>
          </a:bodyPr>
          <a:lstStyle/>
          <a:p>
            <a:pPr>
              <a:lnSpc>
                <a:spcPct val="110000"/>
              </a:lnSpc>
              <a:spcBef>
                <a:spcPts val="0"/>
              </a:spcBef>
              <a:spcAft>
                <a:spcPts val="600"/>
              </a:spcAft>
            </a:pPr>
            <a:r>
              <a:rPr lang="pl-PL" sz="2100" dirty="0"/>
              <a:t>Środkami zwracanymi z instrumentów finansowych 2007-2013 </a:t>
            </a:r>
            <a:r>
              <a:rPr lang="pl-PL" sz="2100" b="1" dirty="0">
                <a:solidFill>
                  <a:srgbClr val="0000FF"/>
                </a:solidFill>
                <a:cs typeface="Times New Roman" panose="02020603050405020304" pitchFamily="18" charset="0"/>
              </a:rPr>
              <a:t>zarządza ZARR-ZFR</a:t>
            </a:r>
            <a:r>
              <a:rPr lang="pl-PL" sz="2100" dirty="0"/>
              <a:t>. P</a:t>
            </a:r>
            <a:r>
              <a:rPr lang="pl-PL" sz="2100" dirty="0">
                <a:effectLst/>
                <a:ea typeface="Calibri" panose="020F0502020204030204" pitchFamily="34" charset="0"/>
                <a:cs typeface="Times New Roman" panose="02020603050405020304" pitchFamily="18" charset="0"/>
              </a:rPr>
              <a:t>ierwotna wartość wkładu RPOZ WZ 2007-2013 do instrumentów finansowych (w tym środki zaangażowane w umowy z pośrednikami) </a:t>
            </a:r>
            <a:r>
              <a:rPr lang="pl-PL" sz="2100" b="1" dirty="0">
                <a:solidFill>
                  <a:srgbClr val="009900"/>
                </a:solidFill>
                <a:effectLst/>
                <a:ea typeface="Calibri" panose="020F0502020204030204" pitchFamily="34" charset="0"/>
                <a:cs typeface="Times New Roman" panose="02020603050405020304" pitchFamily="18" charset="0"/>
              </a:rPr>
              <a:t>wynosiła ok. 428,7 mln zł </a:t>
            </a:r>
            <a:r>
              <a:rPr lang="pl-PL" sz="2100" dirty="0">
                <a:effectLst/>
                <a:ea typeface="Calibri" panose="020F0502020204030204" pitchFamily="34" charset="0"/>
                <a:cs typeface="Times New Roman" panose="02020603050405020304" pitchFamily="18" charset="0"/>
              </a:rPr>
              <a:t>i to ona, w ramach środków wolnych podlega reinwestowaniu („re-użyciu”) – zgodnie ze strategią inwestycyjną ZARR-ZFR. </a:t>
            </a:r>
          </a:p>
          <a:p>
            <a:pPr>
              <a:lnSpc>
                <a:spcPct val="110000"/>
              </a:lnSpc>
              <a:spcBef>
                <a:spcPts val="0"/>
              </a:spcBef>
              <a:spcAft>
                <a:spcPts val="600"/>
              </a:spcAft>
            </a:pPr>
            <a:r>
              <a:rPr lang="pl-PL" sz="2100" dirty="0">
                <a:effectLst/>
                <a:ea typeface="Calibri" panose="020F0502020204030204" pitchFamily="34" charset="0"/>
                <a:cs typeface="Times New Roman" panose="02020603050405020304" pitchFamily="18" charset="0"/>
              </a:rPr>
              <a:t>Środki podlegają „re-użyciu” zgodnie z </a:t>
            </a:r>
            <a:r>
              <a:rPr lang="pl-PL" sz="2100" b="1" dirty="0">
                <a:solidFill>
                  <a:srgbClr val="0000FF"/>
                </a:solidFill>
                <a:cs typeface="Times New Roman" panose="02020603050405020304" pitchFamily="18" charset="0"/>
              </a:rPr>
              <a:t>Rocznymi Planami Działania </a:t>
            </a:r>
            <a:r>
              <a:rPr lang="pl-PL" sz="2100" dirty="0">
                <a:effectLst/>
                <a:ea typeface="Calibri" panose="020F0502020204030204" pitchFamily="34" charset="0"/>
                <a:cs typeface="Times New Roman" panose="02020603050405020304" pitchFamily="18" charset="0"/>
              </a:rPr>
              <a:t>uzgadnianymi przez ZARR-ZFR z władzami województwa zachodniopomorskiego.</a:t>
            </a:r>
          </a:p>
          <a:p>
            <a:pPr>
              <a:lnSpc>
                <a:spcPct val="110000"/>
              </a:lnSpc>
              <a:spcBef>
                <a:spcPts val="0"/>
              </a:spcBef>
              <a:spcAft>
                <a:spcPts val="600"/>
              </a:spcAft>
            </a:pPr>
            <a:r>
              <a:rPr lang="pl-PL" sz="2100" dirty="0">
                <a:cs typeface="Times New Roman" panose="02020603050405020304" pitchFamily="18" charset="0"/>
              </a:rPr>
              <a:t>Bazując na środkach zarządzanych, tj. obecnie pochodzących ze zwrotów z uruchomionych instrumentów finansowych, zdolność do finansowania nowych produktów przez ZFRR-ZFR w przybliżeniu </a:t>
            </a:r>
            <a:r>
              <a:rPr lang="pl-PL" sz="2100" b="1" dirty="0">
                <a:solidFill>
                  <a:srgbClr val="009900"/>
                </a:solidFill>
                <a:cs typeface="Times New Roman" panose="02020603050405020304" pitchFamily="18" charset="0"/>
              </a:rPr>
              <a:t>oszacować można (minimalnie) w granicach ok. 30-40 mln zł </a:t>
            </a:r>
            <a:r>
              <a:rPr lang="pl-PL" sz="2100" dirty="0">
                <a:cs typeface="Times New Roman" panose="02020603050405020304" pitchFamily="18" charset="0"/>
              </a:rPr>
              <a:t>rocznie.</a:t>
            </a:r>
          </a:p>
          <a:p>
            <a:pPr>
              <a:lnSpc>
                <a:spcPct val="110000"/>
              </a:lnSpc>
              <a:spcBef>
                <a:spcPts val="0"/>
              </a:spcBef>
              <a:spcAft>
                <a:spcPts val="600"/>
              </a:spcAft>
            </a:pPr>
            <a:r>
              <a:rPr lang="pl-PL" sz="2100" dirty="0">
                <a:cs typeface="Times New Roman" panose="02020603050405020304" pitchFamily="18" charset="0"/>
              </a:rPr>
              <a:t>Zarządzanie środkami zwróconymi daje </a:t>
            </a:r>
            <a:r>
              <a:rPr lang="pl-PL" sz="2100" b="1" dirty="0">
                <a:solidFill>
                  <a:srgbClr val="0000FF"/>
                </a:solidFill>
                <a:cs typeface="Times New Roman" panose="02020603050405020304" pitchFamily="18" charset="0"/>
              </a:rPr>
              <a:t>dużą elastyczność uruchamiania nowych produktów </a:t>
            </a:r>
            <a:r>
              <a:rPr lang="pl-PL" sz="2100" dirty="0">
                <a:cs typeface="Times New Roman" panose="02020603050405020304" pitchFamily="18" charset="0"/>
              </a:rPr>
              <a:t>finansowych (zarządzanie tymi środkami nie podlega rygorom „funduszowym”), komplementarnych wobec instrumentów finansowych programowanych w ramach RPO.</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fld id="{89092D38-02B6-46AA-A7F7-47DE94434F63}" type="slidenum">
              <a:rPr lang="pl-PL" smtClean="0"/>
              <a:t>11</a:t>
            </a:fld>
            <a:endParaRPr lang="pl-PL"/>
          </a:p>
        </p:txBody>
      </p:sp>
    </p:spTree>
    <p:extLst>
      <p:ext uri="{BB962C8B-B14F-4D97-AF65-F5344CB8AC3E}">
        <p14:creationId xmlns:p14="http://schemas.microsoft.com/office/powerpoint/2010/main" val="216333907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dirty="0">
                <a:solidFill>
                  <a:schemeClr val="bg1"/>
                </a:solidFill>
              </a:rPr>
              <a:t>Luka finansowa – MŚP i sektor mieszkaniowy </a:t>
            </a:r>
            <a:r>
              <a:rPr lang="pl-PL" sz="1200" b="1" dirty="0">
                <a:solidFill>
                  <a:schemeClr val="bg1"/>
                </a:solidFill>
              </a:rPr>
              <a:t>1/2</a:t>
            </a: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541358"/>
            <a:ext cx="11614076" cy="4608692"/>
          </a:xfrm>
        </p:spPr>
        <p:txBody>
          <a:bodyPr>
            <a:normAutofit fontScale="77500" lnSpcReduction="20000"/>
          </a:bodyPr>
          <a:lstStyle/>
          <a:p>
            <a:pPr>
              <a:lnSpc>
                <a:spcPct val="110000"/>
              </a:lnSpc>
            </a:pPr>
            <a:r>
              <a:rPr lang="pl-PL" sz="2400" dirty="0"/>
              <a:t>Łączna </a:t>
            </a:r>
            <a:r>
              <a:rPr lang="pl-PL" sz="2400" b="1" dirty="0">
                <a:solidFill>
                  <a:srgbClr val="0000FF"/>
                </a:solidFill>
                <a:latin typeface="Calibri" panose="020F0502020204030204" pitchFamily="34" charset="0"/>
                <a:cs typeface="Calibri" panose="020F0502020204030204" pitchFamily="34" charset="0"/>
              </a:rPr>
              <a:t>wartość luki nieprzyznanego finansowania </a:t>
            </a:r>
            <a:r>
              <a:rPr lang="pl-PL" sz="2400" dirty="0"/>
              <a:t>zewnętrznego została oszacowana na </a:t>
            </a:r>
            <a:r>
              <a:rPr lang="pl-PL" sz="2400" b="1" dirty="0">
                <a:solidFill>
                  <a:srgbClr val="0000FF"/>
                </a:solidFill>
                <a:latin typeface="Calibri" panose="020F0502020204030204" pitchFamily="34" charset="0"/>
                <a:cs typeface="Calibri" panose="020F0502020204030204" pitchFamily="34" charset="0"/>
              </a:rPr>
              <a:t>556 mln zł</a:t>
            </a:r>
            <a:r>
              <a:rPr lang="pl-PL" sz="2400" dirty="0"/>
              <a:t>. Większość tej kwoty przypada na mikroprzedsiębiorstwa.</a:t>
            </a:r>
          </a:p>
          <a:p>
            <a:pPr>
              <a:lnSpc>
                <a:spcPct val="110000"/>
              </a:lnSpc>
            </a:pPr>
            <a:r>
              <a:rPr lang="pl-PL" sz="2400" dirty="0"/>
              <a:t>Z odmową przyznania finansowania zewnętrznego szacunkowo co roku spotyka się ok. </a:t>
            </a:r>
            <a:r>
              <a:rPr lang="pl-PL" sz="2400" b="1" dirty="0">
                <a:solidFill>
                  <a:srgbClr val="009900"/>
                </a:solidFill>
                <a:latin typeface="Calibri" panose="020F0502020204030204" pitchFamily="34" charset="0"/>
                <a:cs typeface="Calibri" panose="020F0502020204030204" pitchFamily="34" charset="0"/>
              </a:rPr>
              <a:t>2800 przedsiębiorstw, tj. 2,8% wszystkich firm </a:t>
            </a:r>
            <a:r>
              <a:rPr lang="pl-PL" sz="2400" dirty="0"/>
              <a:t>sektora MŚP w regionie.</a:t>
            </a:r>
          </a:p>
          <a:p>
            <a:pPr>
              <a:lnSpc>
                <a:spcPct val="110000"/>
              </a:lnSpc>
            </a:pPr>
            <a:r>
              <a:rPr lang="pl-PL" sz="2400" dirty="0"/>
              <a:t>Dodatkowo,</a:t>
            </a:r>
            <a:r>
              <a:rPr lang="pl-PL" sz="2400" b="1" dirty="0">
                <a:solidFill>
                  <a:srgbClr val="0000FF"/>
                </a:solidFill>
                <a:latin typeface="Calibri" panose="020F0502020204030204" pitchFamily="34" charset="0"/>
                <a:cs typeface="Calibri" panose="020F0502020204030204" pitchFamily="34" charset="0"/>
              </a:rPr>
              <a:t> 2,3%</a:t>
            </a:r>
            <a:r>
              <a:rPr lang="pl-PL" sz="2400" dirty="0"/>
              <a:t> przedsiębiorców nie ubiegała się o finansowanie zewnętrzne inwestycji </a:t>
            </a:r>
            <a:r>
              <a:rPr lang="pl-PL" sz="2400" b="1" dirty="0">
                <a:solidFill>
                  <a:srgbClr val="0000FF"/>
                </a:solidFill>
                <a:latin typeface="Calibri" panose="020F0502020204030204" pitchFamily="34" charset="0"/>
                <a:cs typeface="Calibri" panose="020F0502020204030204" pitchFamily="34" charset="0"/>
              </a:rPr>
              <a:t>z powodu przekonania o braku możliwości jego uzyskania. </a:t>
            </a:r>
            <a:r>
              <a:rPr lang="pl-PL" sz="2400" dirty="0"/>
              <a:t>Wartość luki braku aplikowania o środki wyniosła </a:t>
            </a:r>
            <a:r>
              <a:rPr lang="pl-PL" sz="2400" b="1" dirty="0">
                <a:solidFill>
                  <a:srgbClr val="0000FF"/>
                </a:solidFill>
                <a:latin typeface="Calibri" panose="020F0502020204030204" pitchFamily="34" charset="0"/>
                <a:cs typeface="Calibri" panose="020F0502020204030204" pitchFamily="34" charset="0"/>
              </a:rPr>
              <a:t>468 mln zł.</a:t>
            </a:r>
          </a:p>
          <a:p>
            <a:pPr>
              <a:lnSpc>
                <a:spcPct val="110000"/>
              </a:lnSpc>
            </a:pPr>
            <a:r>
              <a:rPr lang="pl-PL" sz="2400" b="1" dirty="0">
                <a:solidFill>
                  <a:srgbClr val="009900"/>
                </a:solidFill>
                <a:latin typeface="Calibri" panose="020F0502020204030204" pitchFamily="34" charset="0"/>
                <a:cs typeface="Calibri" panose="020F0502020204030204" pitchFamily="34" charset="0"/>
              </a:rPr>
              <a:t>3,2%</a:t>
            </a:r>
            <a:r>
              <a:rPr lang="pl-PL" sz="2400" b="1" dirty="0">
                <a:solidFill>
                  <a:srgbClr val="0000FF"/>
                </a:solidFill>
                <a:latin typeface="Calibri" panose="020F0502020204030204" pitchFamily="34" charset="0"/>
                <a:cs typeface="Calibri" panose="020F0502020204030204" pitchFamily="34" charset="0"/>
              </a:rPr>
              <a:t> </a:t>
            </a:r>
            <a:r>
              <a:rPr lang="pl-PL" sz="2400" dirty="0"/>
              <a:t>przedsiębiorców</a:t>
            </a:r>
            <a:r>
              <a:rPr lang="pl-PL" sz="2400" b="1" dirty="0">
                <a:solidFill>
                  <a:srgbClr val="0000FF"/>
                </a:solidFill>
                <a:latin typeface="Calibri" panose="020F0502020204030204" pitchFamily="34" charset="0"/>
                <a:cs typeface="Calibri" panose="020F0502020204030204" pitchFamily="34" charset="0"/>
              </a:rPr>
              <a:t> </a:t>
            </a:r>
            <a:r>
              <a:rPr lang="pl-PL" sz="2400" dirty="0"/>
              <a:t>nie ubiegała się o finansowanie zewnętrzne inwestycji </a:t>
            </a:r>
            <a:r>
              <a:rPr lang="pl-PL" sz="2400" b="1" dirty="0">
                <a:solidFill>
                  <a:srgbClr val="009900"/>
                </a:solidFill>
                <a:latin typeface="Calibri" panose="020F0502020204030204" pitchFamily="34" charset="0"/>
                <a:cs typeface="Calibri" panose="020F0502020204030204" pitchFamily="34" charset="0"/>
              </a:rPr>
              <a:t>z powodu niekorzystnych warunków finansowych.</a:t>
            </a:r>
          </a:p>
          <a:p>
            <a:pPr>
              <a:lnSpc>
                <a:spcPct val="110000"/>
              </a:lnSpc>
            </a:pPr>
            <a:r>
              <a:rPr lang="pl-PL" sz="2400" dirty="0"/>
              <a:t>Łączne potrzeby inwestycyjne w obszarze </a:t>
            </a:r>
            <a:r>
              <a:rPr lang="pl-PL" sz="2400" b="1" dirty="0">
                <a:solidFill>
                  <a:srgbClr val="0000FF"/>
                </a:solidFill>
                <a:latin typeface="Calibri" panose="020F0502020204030204" pitchFamily="34" charset="0"/>
                <a:cs typeface="Calibri" panose="020F0502020204030204" pitchFamily="34" charset="0"/>
              </a:rPr>
              <a:t>termomodernizacji budynków wielomieszkaniowych </a:t>
            </a:r>
            <a:r>
              <a:rPr lang="pl-PL" sz="2400" dirty="0"/>
              <a:t>oszacowano na kwotę </a:t>
            </a:r>
            <a:r>
              <a:rPr lang="pl-PL" sz="2400" b="1" dirty="0">
                <a:solidFill>
                  <a:srgbClr val="0000FF"/>
                </a:solidFill>
                <a:latin typeface="Calibri" panose="020F0502020204030204" pitchFamily="34" charset="0"/>
                <a:cs typeface="Calibri" panose="020F0502020204030204" pitchFamily="34" charset="0"/>
              </a:rPr>
              <a:t>od 3,0 do 3,6 mld zł.</a:t>
            </a:r>
          </a:p>
          <a:p>
            <a:pPr>
              <a:lnSpc>
                <a:spcPct val="110000"/>
              </a:lnSpc>
            </a:pPr>
            <a:r>
              <a:rPr lang="pl-PL" sz="2400" dirty="0"/>
              <a:t>Termomodernizacji wciąż wymagać może od </a:t>
            </a:r>
            <a:r>
              <a:rPr lang="pl-PL" sz="2400" b="1" dirty="0">
                <a:solidFill>
                  <a:srgbClr val="009900"/>
                </a:solidFill>
                <a:latin typeface="Calibri" panose="020F0502020204030204" pitchFamily="34" charset="0"/>
                <a:cs typeface="Calibri" panose="020F0502020204030204" pitchFamily="34" charset="0"/>
              </a:rPr>
              <a:t>24% do 30% </a:t>
            </a:r>
            <a:r>
              <a:rPr lang="pl-PL" sz="2400" dirty="0"/>
              <a:t>budynków wielorodzinnych, co przekłada się w wartościach nominalnych na </a:t>
            </a:r>
            <a:r>
              <a:rPr lang="pl-PL" sz="2400" b="1" dirty="0">
                <a:solidFill>
                  <a:srgbClr val="009900"/>
                </a:solidFill>
                <a:latin typeface="Calibri" panose="020F0502020204030204" pitchFamily="34" charset="0"/>
                <a:cs typeface="Calibri" panose="020F0502020204030204" pitchFamily="34" charset="0"/>
              </a:rPr>
              <a:t>7,7-9,4 tys. budynków.</a:t>
            </a:r>
          </a:p>
          <a:p>
            <a:pPr>
              <a:lnSpc>
                <a:spcPct val="110000"/>
              </a:lnSpc>
            </a:pPr>
            <a:r>
              <a:rPr lang="pl-PL" sz="2400" dirty="0"/>
              <a:t>Potrzeby inwestycyjne dotyczące termomodernizacji w odniesieniu wyłącznie do </a:t>
            </a:r>
            <a:r>
              <a:rPr lang="pl-PL" sz="2400" b="1" dirty="0">
                <a:solidFill>
                  <a:srgbClr val="0000FF"/>
                </a:solidFill>
                <a:latin typeface="Calibri" panose="020F0502020204030204" pitchFamily="34" charset="0"/>
                <a:cs typeface="Calibri" panose="020F0502020204030204" pitchFamily="34" charset="0"/>
              </a:rPr>
              <a:t>wspólnot mieszkaniowych oszacowano na 1,2 mld zł.</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fld id="{89092D38-02B6-46AA-A7F7-47DE94434F63}" type="slidenum">
              <a:rPr lang="pl-PL" smtClean="0"/>
              <a:t>12</a:t>
            </a:fld>
            <a:endParaRPr lang="pl-PL"/>
          </a:p>
        </p:txBody>
      </p:sp>
    </p:spTree>
    <p:extLst>
      <p:ext uri="{BB962C8B-B14F-4D97-AF65-F5344CB8AC3E}">
        <p14:creationId xmlns:p14="http://schemas.microsoft.com/office/powerpoint/2010/main" val="33318324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dirty="0">
                <a:solidFill>
                  <a:schemeClr val="bg1"/>
                </a:solidFill>
              </a:rPr>
              <a:t>Luka finansowa – jednostki samorządu terytorialnego </a:t>
            </a:r>
            <a:r>
              <a:rPr lang="pl-PL" sz="1200" b="1" dirty="0">
                <a:solidFill>
                  <a:schemeClr val="bg1"/>
                </a:solidFill>
              </a:rPr>
              <a:t>2/2</a:t>
            </a:r>
            <a:endParaRPr lang="pl-PL" sz="2800" b="1" dirty="0">
              <a:highlight>
                <a:srgbClr val="FF00FF"/>
              </a:highlight>
            </a:endParaRP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657884"/>
            <a:ext cx="11614076" cy="4130910"/>
          </a:xfrm>
        </p:spPr>
        <p:txBody>
          <a:bodyPr>
            <a:noAutofit/>
          </a:bodyPr>
          <a:lstStyle/>
          <a:p>
            <a:pPr>
              <a:lnSpc>
                <a:spcPct val="130000"/>
              </a:lnSpc>
              <a:spcBef>
                <a:spcPts val="0"/>
              </a:spcBef>
              <a:spcAft>
                <a:spcPts val="600"/>
              </a:spcAft>
            </a:pPr>
            <a:r>
              <a:rPr lang="pl-PL" sz="1700" dirty="0">
                <a:cs typeface="Times New Roman" panose="02020603050405020304" pitchFamily="18" charset="0"/>
              </a:rPr>
              <a:t>Jednostki sektora finansów publicznych szczebla lokalnego </a:t>
            </a:r>
            <a:r>
              <a:rPr lang="pl-PL" sz="1700" b="1" dirty="0">
                <a:solidFill>
                  <a:srgbClr val="0000FF"/>
                </a:solidFill>
                <a:latin typeface="Calibri" panose="020F0502020204030204" pitchFamily="34" charset="0"/>
                <a:cs typeface="Calibri" panose="020F0502020204030204" pitchFamily="34" charset="0"/>
              </a:rPr>
              <a:t>nie spotykają się z odmową finansowania zwrotnego przez instytucje finansowe</a:t>
            </a:r>
            <a:r>
              <a:rPr lang="pl-PL" sz="1700" dirty="0">
                <a:cs typeface="Times New Roman" panose="02020603050405020304" pitchFamily="18" charset="0"/>
              </a:rPr>
              <a:t>, w tym banki komercyjne. </a:t>
            </a:r>
          </a:p>
          <a:p>
            <a:pPr>
              <a:lnSpc>
                <a:spcPct val="130000"/>
              </a:lnSpc>
              <a:spcBef>
                <a:spcPts val="0"/>
              </a:spcBef>
              <a:spcAft>
                <a:spcPts val="600"/>
              </a:spcAft>
            </a:pPr>
            <a:r>
              <a:rPr lang="pl-PL" sz="1700" dirty="0">
                <a:cs typeface="Times New Roman" panose="02020603050405020304" pitchFamily="18" charset="0"/>
              </a:rPr>
              <a:t>Większość samorządów (71%) </a:t>
            </a:r>
            <a:r>
              <a:rPr lang="pl-PL" sz="1700" b="1" dirty="0">
                <a:solidFill>
                  <a:srgbClr val="009900"/>
                </a:solidFill>
                <a:latin typeface="Calibri" panose="020F0502020204030204" pitchFamily="34" charset="0"/>
                <a:cs typeface="Calibri" panose="020F0502020204030204" pitchFamily="34" charset="0"/>
              </a:rPr>
              <a:t>nie zadłużyła się na więcej niż połowę przypadającego im limitu</a:t>
            </a:r>
            <a:r>
              <a:rPr lang="pl-PL" sz="1700" dirty="0">
                <a:cs typeface="Times New Roman" panose="02020603050405020304" pitchFamily="18" charset="0"/>
              </a:rPr>
              <a:t>, a 96% JST nie przekroczyło progu 70% dopuszczalnego zadłużenia.</a:t>
            </a:r>
          </a:p>
          <a:p>
            <a:pPr>
              <a:lnSpc>
                <a:spcPct val="130000"/>
              </a:lnSpc>
              <a:spcBef>
                <a:spcPts val="0"/>
              </a:spcBef>
              <a:spcAft>
                <a:spcPts val="600"/>
              </a:spcAft>
            </a:pPr>
            <a:r>
              <a:rPr lang="pl-PL" sz="1700" dirty="0">
                <a:cs typeface="Times New Roman" panose="02020603050405020304" pitchFamily="18" charset="0"/>
              </a:rPr>
              <a:t>Łączna </a:t>
            </a:r>
            <a:r>
              <a:rPr lang="pl-PL" sz="1700" b="1" dirty="0">
                <a:solidFill>
                  <a:srgbClr val="0000FF"/>
                </a:solidFill>
                <a:latin typeface="Calibri" panose="020F0502020204030204" pitchFamily="34" charset="0"/>
                <a:cs typeface="Calibri" panose="020F0502020204030204" pitchFamily="34" charset="0"/>
              </a:rPr>
              <a:t>luka finansowa w obszarze rewitalizacji wynosi 212,8 mln zł rocznie</a:t>
            </a:r>
            <a:r>
              <a:rPr lang="pl-PL" sz="1700" dirty="0">
                <a:cs typeface="Times New Roman" panose="02020603050405020304" pitchFamily="18" charset="0"/>
              </a:rPr>
              <a:t>, z tej puli 92 mln zł przypadają na sektor mieszkaniowy. </a:t>
            </a:r>
          </a:p>
          <a:p>
            <a:pPr>
              <a:lnSpc>
                <a:spcPct val="130000"/>
              </a:lnSpc>
              <a:spcBef>
                <a:spcPts val="0"/>
              </a:spcBef>
              <a:spcAft>
                <a:spcPts val="600"/>
              </a:spcAft>
            </a:pPr>
            <a:r>
              <a:rPr lang="pl-PL" sz="1700" dirty="0">
                <a:cs typeface="Times New Roman" panose="02020603050405020304" pitchFamily="18" charset="0"/>
              </a:rPr>
              <a:t>Szacowana </a:t>
            </a:r>
            <a:r>
              <a:rPr lang="pl-PL" sz="1700" b="1" dirty="0">
                <a:solidFill>
                  <a:srgbClr val="009900"/>
                </a:solidFill>
                <a:latin typeface="Calibri" panose="020F0502020204030204" pitchFamily="34" charset="0"/>
                <a:cs typeface="Calibri" panose="020F0502020204030204" pitchFamily="34" charset="0"/>
              </a:rPr>
              <a:t>luka finansowa pozostałych inwestycji samorządowych wyniosła 300,5 mln zł rocznie </a:t>
            </a:r>
            <a:r>
              <a:rPr lang="pl-PL" sz="1700" dirty="0">
                <a:cs typeface="Times New Roman" panose="02020603050405020304" pitchFamily="18" charset="0"/>
              </a:rPr>
              <a:t>w całym województwie. </a:t>
            </a:r>
          </a:p>
          <a:p>
            <a:pPr>
              <a:lnSpc>
                <a:spcPct val="130000"/>
              </a:lnSpc>
              <a:spcBef>
                <a:spcPts val="0"/>
              </a:spcBef>
              <a:spcAft>
                <a:spcPts val="600"/>
              </a:spcAft>
            </a:pPr>
            <a:r>
              <a:rPr lang="pl-PL" sz="1700" dirty="0">
                <a:cs typeface="Times New Roman" panose="02020603050405020304" pitchFamily="18" charset="0"/>
              </a:rPr>
              <a:t>W zakresie </a:t>
            </a:r>
            <a:r>
              <a:rPr lang="pl-PL" sz="1700" b="1" dirty="0">
                <a:solidFill>
                  <a:srgbClr val="0000FF"/>
                </a:solidFill>
                <a:latin typeface="Calibri" panose="020F0502020204030204" pitchFamily="34" charset="0"/>
                <a:cs typeface="Calibri" panose="020F0502020204030204" pitchFamily="34" charset="0"/>
              </a:rPr>
              <a:t>planów inwestycyjnych </a:t>
            </a:r>
            <a:r>
              <a:rPr lang="pl-PL" sz="1700" dirty="0">
                <a:cs typeface="Times New Roman" panose="02020603050405020304" pitchFamily="18" charset="0"/>
              </a:rPr>
              <a:t>łączne zapotrzebowanie JST wynosi nieco ponad </a:t>
            </a:r>
            <a:r>
              <a:rPr lang="pl-PL" sz="1700" b="1" dirty="0">
                <a:solidFill>
                  <a:srgbClr val="0000FF"/>
                </a:solidFill>
                <a:latin typeface="Calibri" panose="020F0502020204030204" pitchFamily="34" charset="0"/>
                <a:cs typeface="Calibri" panose="020F0502020204030204" pitchFamily="34" charset="0"/>
              </a:rPr>
              <a:t>1 mld zł rocznie</a:t>
            </a:r>
            <a:r>
              <a:rPr lang="pl-PL" sz="1700" dirty="0">
                <a:cs typeface="Times New Roman" panose="02020603050405020304" pitchFamily="18" charset="0"/>
              </a:rPr>
              <a:t>. </a:t>
            </a:r>
          </a:p>
          <a:p>
            <a:pPr>
              <a:lnSpc>
                <a:spcPct val="130000"/>
              </a:lnSpc>
              <a:spcBef>
                <a:spcPts val="0"/>
              </a:spcBef>
              <a:spcAft>
                <a:spcPts val="600"/>
              </a:spcAft>
            </a:pPr>
            <a:r>
              <a:rPr lang="pl-PL" sz="1700" dirty="0">
                <a:cs typeface="Times New Roman" panose="02020603050405020304" pitchFamily="18" charset="0"/>
              </a:rPr>
              <a:t>Skłonność samorządów do </a:t>
            </a:r>
            <a:r>
              <a:rPr lang="pl-PL" sz="1700" b="1" dirty="0">
                <a:solidFill>
                  <a:srgbClr val="009900"/>
                </a:solidFill>
                <a:latin typeface="Calibri" panose="020F0502020204030204" pitchFamily="34" charset="0"/>
                <a:cs typeface="Calibri" panose="020F0502020204030204" pitchFamily="34" charset="0"/>
              </a:rPr>
              <a:t>sięgnięcia po instrumenty zwrotne nie jest wysoka</a:t>
            </a:r>
            <a:r>
              <a:rPr lang="pl-PL" sz="1700" dirty="0">
                <a:cs typeface="Times New Roman" panose="02020603050405020304" pitchFamily="18" charset="0"/>
              </a:rPr>
              <a:t>. </a:t>
            </a:r>
          </a:p>
          <a:p>
            <a:pPr>
              <a:lnSpc>
                <a:spcPct val="130000"/>
              </a:lnSpc>
              <a:spcBef>
                <a:spcPts val="0"/>
              </a:spcBef>
              <a:spcAft>
                <a:spcPts val="600"/>
              </a:spcAft>
            </a:pPr>
            <a:r>
              <a:rPr lang="pl-PL" sz="1700" dirty="0">
                <a:cs typeface="Times New Roman" panose="02020603050405020304" pitchFamily="18" charset="0"/>
              </a:rPr>
              <a:t>Pewien potencjał obserwuje się w zakresie </a:t>
            </a:r>
            <a:r>
              <a:rPr lang="pl-PL" sz="1700" b="1" dirty="0">
                <a:solidFill>
                  <a:srgbClr val="0000FF"/>
                </a:solidFill>
                <a:latin typeface="Calibri" panose="020F0502020204030204" pitchFamily="34" charset="0"/>
                <a:cs typeface="Calibri" panose="020F0502020204030204" pitchFamily="34" charset="0"/>
              </a:rPr>
              <a:t>infrastruktury społecznej</a:t>
            </a:r>
            <a:r>
              <a:rPr lang="pl-PL" sz="1700" dirty="0">
                <a:cs typeface="Times New Roman" panose="02020603050405020304" pitchFamily="18" charset="0"/>
              </a:rPr>
              <a:t>, </a:t>
            </a:r>
            <a:r>
              <a:rPr lang="pl-PL" sz="1700" b="1" dirty="0">
                <a:solidFill>
                  <a:srgbClr val="0000FF"/>
                </a:solidFill>
                <a:latin typeface="Calibri" panose="020F0502020204030204" pitchFamily="34" charset="0"/>
                <a:cs typeface="Calibri" panose="020F0502020204030204" pitchFamily="34" charset="0"/>
              </a:rPr>
              <a:t>rewitalizacji</a:t>
            </a:r>
            <a:r>
              <a:rPr lang="pl-PL" sz="1700" dirty="0">
                <a:cs typeface="Times New Roman" panose="02020603050405020304" pitchFamily="18" charset="0"/>
              </a:rPr>
              <a:t> oraz </a:t>
            </a:r>
            <a:r>
              <a:rPr lang="pl-PL" sz="1700" b="1" dirty="0">
                <a:solidFill>
                  <a:srgbClr val="0000FF"/>
                </a:solidFill>
                <a:latin typeface="Calibri" panose="020F0502020204030204" pitchFamily="34" charset="0"/>
                <a:cs typeface="Calibri" panose="020F0502020204030204" pitchFamily="34" charset="0"/>
              </a:rPr>
              <a:t>modernizacji budynków użyteczności publiczne</a:t>
            </a:r>
            <a:r>
              <a:rPr lang="pl-PL" sz="1700" dirty="0">
                <a:cs typeface="Times New Roman" panose="02020603050405020304" pitchFamily="18" charset="0"/>
              </a:rPr>
              <a:t>j, a także innych inwestycji obejmujących mienie i tereny publiczne.</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fld id="{89092D38-02B6-46AA-A7F7-47DE94434F63}" type="slidenum">
              <a:rPr lang="pl-PL" smtClean="0"/>
              <a:t>13</a:t>
            </a:fld>
            <a:endParaRPr lang="pl-PL"/>
          </a:p>
        </p:txBody>
      </p:sp>
    </p:spTree>
    <p:extLst>
      <p:ext uri="{BB962C8B-B14F-4D97-AF65-F5344CB8AC3E}">
        <p14:creationId xmlns:p14="http://schemas.microsoft.com/office/powerpoint/2010/main" val="33848261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1640793" y="2349000"/>
            <a:ext cx="8203962" cy="1727344"/>
          </a:xfrm>
          <a:solidFill>
            <a:schemeClr val="accent1">
              <a:lumMod val="75000"/>
            </a:schemeClr>
          </a:solidFill>
        </p:spPr>
        <p:txBody>
          <a:bodyPr>
            <a:normAutofit/>
          </a:bodyPr>
          <a:lstStyle/>
          <a:p>
            <a:pPr marL="268288"/>
            <a:r>
              <a:rPr lang="pl-PL" sz="2800" b="1" dirty="0">
                <a:solidFill>
                  <a:schemeClr val="bg1"/>
                </a:solidFill>
              </a:rPr>
              <a:t>Ocena zasadności stosowania instrumentów finansowych w FE WZ 2014-2020</a:t>
            </a:r>
            <a:endParaRPr lang="pl-PL" sz="2800" b="1" dirty="0"/>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fld id="{89092D38-02B6-46AA-A7F7-47DE94434F63}" type="slidenum">
              <a:rPr lang="pl-PL" smtClean="0"/>
              <a:t>14</a:t>
            </a:fld>
            <a:endParaRPr lang="pl-PL"/>
          </a:p>
        </p:txBody>
      </p:sp>
    </p:spTree>
    <p:extLst>
      <p:ext uri="{BB962C8B-B14F-4D97-AF65-F5344CB8AC3E}">
        <p14:creationId xmlns:p14="http://schemas.microsoft.com/office/powerpoint/2010/main" val="17755780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dirty="0">
                <a:solidFill>
                  <a:schemeClr val="bg1"/>
                </a:solidFill>
              </a:rPr>
              <a:t>CP1 – nowoczesna, innowacyjna gospodarka </a:t>
            </a:r>
            <a:r>
              <a:rPr lang="pl-PL" sz="1200" b="1" dirty="0">
                <a:solidFill>
                  <a:schemeClr val="bg1"/>
                </a:solidFill>
              </a:rPr>
              <a:t>1/4</a:t>
            </a: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401510"/>
            <a:ext cx="11284350" cy="1401512"/>
          </a:xfrm>
        </p:spPr>
        <p:txBody>
          <a:bodyPr>
            <a:normAutofit fontScale="92500"/>
          </a:bodyPr>
          <a:lstStyle/>
          <a:p>
            <a:pPr marL="0" lvl="2" indent="0">
              <a:lnSpc>
                <a:spcPct val="115000"/>
              </a:lnSpc>
              <a:spcBef>
                <a:spcPts val="800"/>
              </a:spcBef>
              <a:spcAft>
                <a:spcPts val="600"/>
              </a:spcAft>
              <a:buNone/>
            </a:pPr>
            <a:r>
              <a:rPr lang="pl-P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Zwiększenie potencjału w zakresie badań i innowacji oraz wykorzystywanie zaawansowanych technologii (CS i)</a:t>
            </a:r>
          </a:p>
          <a:p>
            <a:pPr>
              <a:spcBef>
                <a:spcPts val="0"/>
              </a:spcBef>
            </a:pPr>
            <a:r>
              <a:rPr lang="pl-PL" sz="1800" dirty="0"/>
              <a:t>Wspieranie działalności B+R+I powinno odbywać się za pomocą dotacji. Rozwiązanie takie umożliwi wspieranie projektów znajdujących się na wczesnych etapach skali gotowości technologicznej (co do zasady od TRL II do TRL VII). Decydujące znaczenie ma tu generalnie wysoki poziom ryzyka wyników prac badawczo-rozwojowych. Rozwiązaniem nieadekwatnym są także instrumenty mieszane – z uwagi na ryzyko „zerwania” łańcucha logicznego instrumentu mieszanego.</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fld id="{89092D38-02B6-46AA-A7F7-47DE94434F63}" type="slidenum">
              <a:rPr lang="pl-PL" smtClean="0"/>
              <a:t>15</a:t>
            </a:fld>
            <a:endParaRPr lang="pl-PL"/>
          </a:p>
        </p:txBody>
      </p:sp>
      <p:graphicFrame>
        <p:nvGraphicFramePr>
          <p:cNvPr id="8" name="Tabela 7">
            <a:extLst>
              <a:ext uri="{FF2B5EF4-FFF2-40B4-BE49-F238E27FC236}">
                <a16:creationId xmlns:a16="http://schemas.microsoft.com/office/drawing/2014/main" id="{512CCDD2-C48E-45F9-B9BD-EB27FF26846E}"/>
              </a:ext>
            </a:extLst>
          </p:cNvPr>
          <p:cNvGraphicFramePr>
            <a:graphicFrameLocks noGrp="1"/>
          </p:cNvGraphicFramePr>
          <p:nvPr>
            <p:extLst>
              <p:ext uri="{D42A27DB-BD31-4B8C-83A1-F6EECF244321}">
                <p14:modId xmlns:p14="http://schemas.microsoft.com/office/powerpoint/2010/main" val="2033912450"/>
              </p:ext>
            </p:extLst>
          </p:nvPr>
        </p:nvGraphicFramePr>
        <p:xfrm>
          <a:off x="337930" y="2803022"/>
          <a:ext cx="10928112" cy="3492694"/>
        </p:xfrm>
        <a:graphic>
          <a:graphicData uri="http://schemas.openxmlformats.org/drawingml/2006/table">
            <a:tbl>
              <a:tblPr firstRow="1" firstCol="1" bandRow="1"/>
              <a:tblGrid>
                <a:gridCol w="2114713">
                  <a:extLst>
                    <a:ext uri="{9D8B030D-6E8A-4147-A177-3AD203B41FA5}">
                      <a16:colId xmlns:a16="http://schemas.microsoft.com/office/drawing/2014/main" val="2823502209"/>
                    </a:ext>
                  </a:extLst>
                </a:gridCol>
                <a:gridCol w="4307080">
                  <a:extLst>
                    <a:ext uri="{9D8B030D-6E8A-4147-A177-3AD203B41FA5}">
                      <a16:colId xmlns:a16="http://schemas.microsoft.com/office/drawing/2014/main" val="4053971823"/>
                    </a:ext>
                  </a:extLst>
                </a:gridCol>
                <a:gridCol w="4506319">
                  <a:extLst>
                    <a:ext uri="{9D8B030D-6E8A-4147-A177-3AD203B41FA5}">
                      <a16:colId xmlns:a16="http://schemas.microsoft.com/office/drawing/2014/main" val="931019394"/>
                    </a:ext>
                  </a:extLst>
                </a:gridCol>
              </a:tblGrid>
              <a:tr h="0">
                <a:tc>
                  <a:txBody>
                    <a:bodyPr/>
                    <a:lstStyle/>
                    <a:p>
                      <a:pPr algn="l">
                        <a:lnSpc>
                          <a:spcPct val="105000"/>
                        </a:lnSpc>
                        <a:spcBef>
                          <a:spcPts val="200"/>
                        </a:spcBef>
                        <a:spcAft>
                          <a:spcPts val="200"/>
                        </a:spcAft>
                      </a:pPr>
                      <a:r>
                        <a:rPr lang="pl-PL" sz="1000" b="1">
                          <a:effectLst/>
                          <a:latin typeface="Calibri" panose="020F0502020204030204" pitchFamily="34" charset="0"/>
                          <a:ea typeface="Calibri" panose="020F0502020204030204" pitchFamily="34" charset="0"/>
                          <a:cs typeface="Times New Roman" panose="02020603050405020304" pitchFamily="18" charset="0"/>
                        </a:rPr>
                        <a:t> </a:t>
                      </a:r>
                      <a:endParaRPr lang="pl-P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gn="l">
                        <a:lnSpc>
                          <a:spcPct val="105000"/>
                        </a:lnSpc>
                        <a:spcBef>
                          <a:spcPts val="200"/>
                        </a:spcBef>
                        <a:spcAft>
                          <a:spcPts val="200"/>
                        </a:spcAft>
                      </a:pPr>
                      <a:r>
                        <a:rPr lang="pl-PL" sz="1400" b="1">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Argumenty za</a:t>
                      </a:r>
                      <a:endParaRPr lang="pl-P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gn="l">
                        <a:lnSpc>
                          <a:spcPct val="105000"/>
                        </a:lnSpc>
                        <a:spcBef>
                          <a:spcPts val="200"/>
                        </a:spcBef>
                        <a:spcAft>
                          <a:spcPts val="200"/>
                        </a:spcAft>
                      </a:pPr>
                      <a:r>
                        <a:rPr lang="pl-PL" sz="1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Argumenty przeciw</a:t>
                      </a:r>
                      <a:endParaRPr lang="pl-P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extLst>
                  <a:ext uri="{0D108BD9-81ED-4DB2-BD59-A6C34878D82A}">
                    <a16:rowId xmlns:a16="http://schemas.microsoft.com/office/drawing/2014/main" val="2587393736"/>
                  </a:ext>
                </a:extLst>
              </a:tr>
              <a:tr h="0">
                <a:tc rowSpan="2">
                  <a:txBody>
                    <a:bodyPr/>
                    <a:lstStyle/>
                    <a:p>
                      <a:pPr algn="l">
                        <a:lnSpc>
                          <a:spcPct val="105000"/>
                        </a:lnSpc>
                        <a:spcBef>
                          <a:spcPts val="200"/>
                        </a:spcBef>
                        <a:spcAft>
                          <a:spcPts val="2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instrumentów finansowych</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D9E2F3"/>
                    </a:solidFill>
                  </a:tcPr>
                </a:tc>
                <a:tc>
                  <a:txBody>
                    <a:bodyPr/>
                    <a:lstStyle/>
                    <a:p>
                      <a:pPr algn="l">
                        <a:lnSpc>
                          <a:spcPct val="105000"/>
                        </a:lnSpc>
                        <a:spcBef>
                          <a:spcPts val="200"/>
                        </a:spcBef>
                        <a:spcAft>
                          <a:spcPts val="200"/>
                        </a:spcAft>
                      </a:pPr>
                      <a:r>
                        <a:rPr lang="pl-PL" sz="13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gn="l">
                        <a:lnSpc>
                          <a:spcPct val="105000"/>
                        </a:lnSpc>
                        <a:spcBef>
                          <a:spcPts val="200"/>
                        </a:spcBef>
                        <a:spcAft>
                          <a:spcPts val="200"/>
                        </a:spcAft>
                      </a:pPr>
                      <a:r>
                        <a:rPr lang="pl-PL" sz="1300">
                          <a:effectLst/>
                          <a:latin typeface="Calibri" panose="020F0502020204030204" pitchFamily="34" charset="0"/>
                          <a:ea typeface="Calibri" panose="020F0502020204030204" pitchFamily="34" charset="0"/>
                          <a:cs typeface="Times New Roman" panose="02020603050405020304" pitchFamily="18" charset="0"/>
                        </a:rPr>
                        <a:t>Wysoki stopień ryzyka inwestycyjnego wynikający z niepewności rezultatu prac B+R+I.</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1520832653"/>
                  </a:ext>
                </a:extLst>
              </a:tr>
              <a:tr h="0">
                <a:tc vMerge="1">
                  <a:txBody>
                    <a:bodyPr/>
                    <a:lstStyle/>
                    <a:p>
                      <a:endParaRPr lang="en-GB"/>
                    </a:p>
                  </a:txBody>
                  <a:tcPr/>
                </a:tc>
                <a:tc>
                  <a:txBody>
                    <a:bodyPr/>
                    <a:lstStyle/>
                    <a:p>
                      <a:pPr algn="l">
                        <a:lnSpc>
                          <a:spcPct val="105000"/>
                        </a:lnSpc>
                        <a:spcBef>
                          <a:spcPts val="200"/>
                        </a:spcBef>
                        <a:spcAft>
                          <a:spcPts val="200"/>
                        </a:spcAft>
                      </a:pPr>
                      <a:r>
                        <a:rPr lang="pl-PL" sz="13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gn="l">
                        <a:lnSpc>
                          <a:spcPct val="105000"/>
                        </a:lnSpc>
                        <a:spcBef>
                          <a:spcPts val="200"/>
                        </a:spcBef>
                        <a:spcAft>
                          <a:spcPts val="200"/>
                        </a:spcAft>
                      </a:pPr>
                      <a:r>
                        <a:rPr lang="pl-PL" sz="1300">
                          <a:effectLst/>
                          <a:latin typeface="Calibri" panose="020F0502020204030204" pitchFamily="34" charset="0"/>
                          <a:ea typeface="Calibri" panose="020F0502020204030204" pitchFamily="34" charset="0"/>
                          <a:cs typeface="Times New Roman" panose="02020603050405020304" pitchFamily="18" charset="0"/>
                        </a:rPr>
                        <a:t>Generalnie niski stopień zainteresowania inwestowaniem, szczególnie, jeśli chodzi o mniejsze kategorie wielkościowe przedsiębiorstw.</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213937738"/>
                  </a:ext>
                </a:extLst>
              </a:tr>
              <a:tr h="0">
                <a:tc>
                  <a:txBody>
                    <a:bodyPr/>
                    <a:lstStyle/>
                    <a:p>
                      <a:pPr algn="l">
                        <a:lnSpc>
                          <a:spcPct val="105000"/>
                        </a:lnSpc>
                        <a:spcBef>
                          <a:spcPts val="200"/>
                        </a:spcBef>
                        <a:spcAft>
                          <a:spcPts val="200"/>
                        </a:spcAft>
                      </a:pPr>
                      <a:r>
                        <a:rPr lang="pl-PL" sz="1400" b="1" dirty="0">
                          <a:effectLst/>
                          <a:latin typeface="Calibri" panose="020F0502020204030204" pitchFamily="34" charset="0"/>
                          <a:ea typeface="Calibri" panose="020F0502020204030204" pitchFamily="34" charset="0"/>
                          <a:cs typeface="Times New Roman" panose="02020603050405020304" pitchFamily="18" charset="0"/>
                        </a:rPr>
                        <a:t> </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D9E2F3"/>
                    </a:solidFill>
                  </a:tcPr>
                </a:tc>
                <a:tc>
                  <a:txBody>
                    <a:bodyPr/>
                    <a:lstStyle/>
                    <a:p>
                      <a:pPr algn="l">
                        <a:lnSpc>
                          <a:spcPct val="105000"/>
                        </a:lnSpc>
                        <a:spcBef>
                          <a:spcPts val="200"/>
                        </a:spcBef>
                        <a:spcAft>
                          <a:spcPts val="200"/>
                        </a:spcAft>
                      </a:pPr>
                      <a:r>
                        <a:rPr lang="pl-PL" sz="13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gn="l">
                        <a:lnSpc>
                          <a:spcPct val="105000"/>
                        </a:lnSpc>
                        <a:spcBef>
                          <a:spcPts val="200"/>
                        </a:spcBef>
                        <a:spcAft>
                          <a:spcPts val="200"/>
                        </a:spcAft>
                      </a:pPr>
                      <a:r>
                        <a:rPr lang="pl-PL" sz="1300" dirty="0">
                          <a:effectLst/>
                          <a:latin typeface="Calibri" panose="020F0502020204030204" pitchFamily="34" charset="0"/>
                          <a:ea typeface="Calibri" panose="020F0502020204030204" pitchFamily="34" charset="0"/>
                          <a:cs typeface="Times New Roman" panose="02020603050405020304" pitchFamily="18" charset="0"/>
                        </a:rPr>
                        <a:t>Słabe przygotowanie pośredników do dystrybucji wsparcia dla przedsięwzięć z pierwiastkiem B+R+I (zbyt wysokie ryzyko, zniechęci do asygnowania wkładu własnego do instrumentu).</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2497797589"/>
                  </a:ext>
                </a:extLst>
              </a:tr>
              <a:tr h="0">
                <a:tc rowSpan="3">
                  <a:txBody>
                    <a:bodyPr/>
                    <a:lstStyle/>
                    <a:p>
                      <a:pPr algn="l">
                        <a:lnSpc>
                          <a:spcPct val="105000"/>
                        </a:lnSpc>
                        <a:spcBef>
                          <a:spcPts val="200"/>
                        </a:spcBef>
                        <a:spcAft>
                          <a:spcPts val="2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dotacji</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C5E0B3"/>
                    </a:solidFill>
                  </a:tcPr>
                </a:tc>
                <a:tc>
                  <a:txBody>
                    <a:bodyPr/>
                    <a:lstStyle/>
                    <a:p>
                      <a:pPr algn="l">
                        <a:lnSpc>
                          <a:spcPct val="105000"/>
                        </a:lnSpc>
                        <a:spcBef>
                          <a:spcPts val="200"/>
                        </a:spcBef>
                        <a:spcAft>
                          <a:spcPts val="200"/>
                        </a:spcAft>
                      </a:pPr>
                      <a:r>
                        <a:rPr lang="pl-PL" sz="1300" dirty="0">
                          <a:effectLst/>
                          <a:latin typeface="Calibri" panose="020F0502020204030204" pitchFamily="34" charset="0"/>
                          <a:ea typeface="Calibri" panose="020F0502020204030204" pitchFamily="34" charset="0"/>
                          <a:cs typeface="Times New Roman" panose="02020603050405020304" pitchFamily="18" charset="0"/>
                        </a:rPr>
                        <a:t>Wysoki stopień ryzyka inwestycyjnego jest najskuteczniej redukowany wsparciem bezzwrotnym. Jednocześnie jest to czynnik maksymalizujący efekt zachęty co do inwestowania.</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gn="l">
                        <a:lnSpc>
                          <a:spcPct val="105000"/>
                        </a:lnSpc>
                        <a:spcBef>
                          <a:spcPts val="200"/>
                        </a:spcBef>
                        <a:spcAft>
                          <a:spcPts val="200"/>
                        </a:spcAft>
                      </a:pPr>
                      <a:r>
                        <a:rPr lang="pl-PL" sz="13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1456655346"/>
                  </a:ext>
                </a:extLst>
              </a:tr>
              <a:tr h="0">
                <a:tc vMerge="1">
                  <a:txBody>
                    <a:bodyPr/>
                    <a:lstStyle/>
                    <a:p>
                      <a:endParaRPr lang="en-GB"/>
                    </a:p>
                  </a:txBody>
                  <a:tcPr/>
                </a:tc>
                <a:tc>
                  <a:txBody>
                    <a:bodyPr/>
                    <a:lstStyle/>
                    <a:p>
                      <a:pPr algn="l">
                        <a:lnSpc>
                          <a:spcPct val="105000"/>
                        </a:lnSpc>
                        <a:spcBef>
                          <a:spcPts val="200"/>
                        </a:spcBef>
                        <a:spcAft>
                          <a:spcPts val="200"/>
                        </a:spcAft>
                      </a:pPr>
                      <a:r>
                        <a:rPr lang="pl-PL" sz="1300" dirty="0">
                          <a:effectLst/>
                          <a:latin typeface="Calibri" panose="020F0502020204030204" pitchFamily="34" charset="0"/>
                          <a:ea typeface="Calibri" panose="020F0502020204030204" pitchFamily="34" charset="0"/>
                          <a:cs typeface="Times New Roman" panose="02020603050405020304" pitchFamily="18" charset="0"/>
                        </a:rPr>
                        <a:t>Dostępność wsparcia bezzwrotnego zachęca do inwestowania, ograniczając (zwykle w znacznym stopniu) ewentualną stratę.</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gn="l">
                        <a:lnSpc>
                          <a:spcPct val="105000"/>
                        </a:lnSpc>
                        <a:spcBef>
                          <a:spcPts val="200"/>
                        </a:spcBef>
                        <a:spcAft>
                          <a:spcPts val="200"/>
                        </a:spcAft>
                      </a:pPr>
                      <a:r>
                        <a:rPr lang="pl-PL" sz="13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366399996"/>
                  </a:ext>
                </a:extLst>
              </a:tr>
              <a:tr h="0">
                <a:tc vMerge="1">
                  <a:txBody>
                    <a:bodyPr/>
                    <a:lstStyle/>
                    <a:p>
                      <a:endParaRPr lang="en-GB"/>
                    </a:p>
                  </a:txBody>
                  <a:tcPr/>
                </a:tc>
                <a:tc>
                  <a:txBody>
                    <a:bodyPr/>
                    <a:lstStyle/>
                    <a:p>
                      <a:pPr algn="l">
                        <a:lnSpc>
                          <a:spcPct val="105000"/>
                        </a:lnSpc>
                        <a:spcBef>
                          <a:spcPts val="200"/>
                        </a:spcBef>
                        <a:spcAft>
                          <a:spcPts val="200"/>
                        </a:spcAft>
                      </a:pPr>
                      <a:r>
                        <a:rPr lang="pl-PL" sz="1300">
                          <a:effectLst/>
                          <a:latin typeface="Calibri" panose="020F0502020204030204" pitchFamily="34" charset="0"/>
                          <a:ea typeface="Calibri" panose="020F0502020204030204" pitchFamily="34" charset="0"/>
                          <a:cs typeface="Times New Roman" panose="02020603050405020304" pitchFamily="18" charset="0"/>
                        </a:rPr>
                        <a:t>Zachowania oportunistyczne łagodzić mogą wymogi w zakresie wkładu własnego beneficjenta wsparcia.</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gn="l">
                        <a:lnSpc>
                          <a:spcPct val="105000"/>
                        </a:lnSpc>
                        <a:spcBef>
                          <a:spcPts val="200"/>
                        </a:spcBef>
                        <a:spcAft>
                          <a:spcPts val="200"/>
                        </a:spcAft>
                      </a:pPr>
                      <a:r>
                        <a:rPr lang="pl-PL" sz="1300" dirty="0">
                          <a:effectLst/>
                          <a:latin typeface="Calibri" panose="020F0502020204030204" pitchFamily="34" charset="0"/>
                          <a:ea typeface="Calibri" panose="020F0502020204030204" pitchFamily="34" charset="0"/>
                          <a:cs typeface="Times New Roman" panose="02020603050405020304" pitchFamily="18" charset="0"/>
                        </a:rPr>
                        <a:t>Ryzyko podejmowania projektów bez odpowiedniego rozeznania, co do ich wykonalności.</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3725451996"/>
                  </a:ext>
                </a:extLst>
              </a:tr>
            </a:tbl>
          </a:graphicData>
        </a:graphic>
      </p:graphicFrame>
      <p:pic>
        <p:nvPicPr>
          <p:cNvPr id="7" name="Grafika 6" descr="Ostrzeżenie z wypełnieniem pełnym">
            <a:extLst>
              <a:ext uri="{FF2B5EF4-FFF2-40B4-BE49-F238E27FC236}">
                <a16:creationId xmlns:a16="http://schemas.microsoft.com/office/drawing/2014/main" id="{99F32A8D-4661-4737-AA53-6B6433EEA2A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66042" y="2736570"/>
            <a:ext cx="914400" cy="914400"/>
          </a:xfrm>
          <a:prstGeom prst="rect">
            <a:avLst/>
          </a:prstGeom>
        </p:spPr>
      </p:pic>
    </p:spTree>
    <p:extLst>
      <p:ext uri="{BB962C8B-B14F-4D97-AF65-F5344CB8AC3E}">
        <p14:creationId xmlns:p14="http://schemas.microsoft.com/office/powerpoint/2010/main" val="10000461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dirty="0">
                <a:solidFill>
                  <a:schemeClr val="bg1"/>
                </a:solidFill>
              </a:rPr>
              <a:t>CP1 – nowoczesna, innowacyjna gospodarka </a:t>
            </a:r>
            <a:r>
              <a:rPr lang="pl-PL" sz="1200" b="1" dirty="0">
                <a:solidFill>
                  <a:schemeClr val="bg1"/>
                </a:solidFill>
              </a:rPr>
              <a:t>2/4</a:t>
            </a: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401510"/>
            <a:ext cx="11309988" cy="1787228"/>
          </a:xfrm>
        </p:spPr>
        <p:txBody>
          <a:bodyPr>
            <a:normAutofit fontScale="92500" lnSpcReduction="20000"/>
          </a:bodyPr>
          <a:lstStyle/>
          <a:p>
            <a:pPr marL="137160" indent="0">
              <a:lnSpc>
                <a:spcPct val="115000"/>
              </a:lnSpc>
              <a:spcBef>
                <a:spcPts val="800"/>
              </a:spcBef>
              <a:spcAft>
                <a:spcPts val="600"/>
              </a:spcAft>
              <a:buNone/>
            </a:pPr>
            <a:r>
              <a:rPr lang="pl-P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Sprzyjanie wzrostowi i konkurencyjności MŚP (CS iii)</a:t>
            </a:r>
          </a:p>
          <a:p>
            <a:pPr>
              <a:lnSpc>
                <a:spcPct val="120000"/>
              </a:lnSpc>
              <a:spcBef>
                <a:spcPts val="0"/>
              </a:spcBef>
            </a:pPr>
            <a:r>
              <a:rPr lang="pl-PL" sz="1800" dirty="0"/>
              <a:t>W tej sferze adekwatne są instrumenty zwrotne (dotyczą projektów generujących odpowiednią skalę przychodów). </a:t>
            </a:r>
          </a:p>
          <a:p>
            <a:pPr>
              <a:lnSpc>
                <a:spcPct val="120000"/>
              </a:lnSpc>
              <a:spcBef>
                <a:spcPts val="0"/>
              </a:spcBef>
            </a:pPr>
            <a:r>
              <a:rPr lang="pl-PL" sz="1800" dirty="0"/>
              <a:t>Właściwe formy IF stanowią dwa warianty pożyczek: (1) z dużym zakresem preferencji – instrument mieszany: pożyczka z umorzeniem lub dotacją - przedsięwzięcia w dziedzinach priorytetowych lub obszary SSW oraz (2) instrumenty ze standardową preferencją – przede wszystkim redukcja kosztu finansowania (ewentualnie inne parametry – np. okres zapadalności, karencja, inne) – przedsięwzięcia poza dziedzinami preferowanymi i SSW. </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fld id="{89092D38-02B6-46AA-A7F7-47DE94434F63}" type="slidenum">
              <a:rPr lang="pl-PL" smtClean="0"/>
              <a:t>16</a:t>
            </a:fld>
            <a:endParaRPr lang="pl-PL"/>
          </a:p>
        </p:txBody>
      </p:sp>
      <p:graphicFrame>
        <p:nvGraphicFramePr>
          <p:cNvPr id="10" name="Tabela 9">
            <a:extLst>
              <a:ext uri="{FF2B5EF4-FFF2-40B4-BE49-F238E27FC236}">
                <a16:creationId xmlns:a16="http://schemas.microsoft.com/office/drawing/2014/main" id="{1F35B7E1-C1C8-45AB-A50E-1A88E4216660}"/>
              </a:ext>
            </a:extLst>
          </p:cNvPr>
          <p:cNvGraphicFramePr>
            <a:graphicFrameLocks noGrp="1"/>
          </p:cNvGraphicFramePr>
          <p:nvPr>
            <p:extLst>
              <p:ext uri="{D42A27DB-BD31-4B8C-83A1-F6EECF244321}">
                <p14:modId xmlns:p14="http://schemas.microsoft.com/office/powerpoint/2010/main" val="1350704841"/>
              </p:ext>
            </p:extLst>
          </p:nvPr>
        </p:nvGraphicFramePr>
        <p:xfrm>
          <a:off x="445380" y="3188738"/>
          <a:ext cx="10844040" cy="3140903"/>
        </p:xfrm>
        <a:graphic>
          <a:graphicData uri="http://schemas.openxmlformats.org/drawingml/2006/table">
            <a:tbl>
              <a:tblPr firstRow="1" firstCol="1" bandRow="1"/>
              <a:tblGrid>
                <a:gridCol w="2403193">
                  <a:extLst>
                    <a:ext uri="{9D8B030D-6E8A-4147-A177-3AD203B41FA5}">
                      <a16:colId xmlns:a16="http://schemas.microsoft.com/office/drawing/2014/main" val="1838220694"/>
                    </a:ext>
                  </a:extLst>
                </a:gridCol>
                <a:gridCol w="4052286">
                  <a:extLst>
                    <a:ext uri="{9D8B030D-6E8A-4147-A177-3AD203B41FA5}">
                      <a16:colId xmlns:a16="http://schemas.microsoft.com/office/drawing/2014/main" val="1601410880"/>
                    </a:ext>
                  </a:extLst>
                </a:gridCol>
                <a:gridCol w="4388561">
                  <a:extLst>
                    <a:ext uri="{9D8B030D-6E8A-4147-A177-3AD203B41FA5}">
                      <a16:colId xmlns:a16="http://schemas.microsoft.com/office/drawing/2014/main" val="1171139098"/>
                    </a:ext>
                  </a:extLst>
                </a:gridCol>
              </a:tblGrid>
              <a:tr h="0">
                <a:tc>
                  <a:txBody>
                    <a:bodyPr/>
                    <a:lstStyle/>
                    <a:p>
                      <a:pPr>
                        <a:lnSpc>
                          <a:spcPct val="105000"/>
                        </a:lnSpc>
                        <a:spcBef>
                          <a:spcPts val="200"/>
                        </a:spcBef>
                        <a:spcAft>
                          <a:spcPts val="200"/>
                        </a:spcAft>
                      </a:pPr>
                      <a:r>
                        <a:rPr lang="pl-PL" sz="1000" b="1">
                          <a:effectLst/>
                          <a:latin typeface="Calibri" panose="020F0502020204030204" pitchFamily="34" charset="0"/>
                          <a:ea typeface="Calibri" panose="020F0502020204030204" pitchFamily="34" charset="0"/>
                          <a:cs typeface="Times New Roman" panose="02020603050405020304" pitchFamily="18" charset="0"/>
                        </a:rPr>
                        <a:t> </a:t>
                      </a:r>
                      <a:endParaRPr lang="pl-P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05000"/>
                        </a:lnSpc>
                        <a:spcBef>
                          <a:spcPts val="200"/>
                        </a:spcBef>
                        <a:spcAft>
                          <a:spcPts val="200"/>
                        </a:spcAft>
                      </a:pPr>
                      <a:r>
                        <a:rPr lang="pl-PL" sz="1400" b="1">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Argumenty za</a:t>
                      </a:r>
                      <a:endParaRPr lang="pl-P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05000"/>
                        </a:lnSpc>
                        <a:spcBef>
                          <a:spcPts val="200"/>
                        </a:spcBef>
                        <a:spcAft>
                          <a:spcPts val="200"/>
                        </a:spcAft>
                      </a:pPr>
                      <a:r>
                        <a:rPr lang="pl-PL" sz="14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Argumenty przeciw</a:t>
                      </a:r>
                      <a:endParaRPr lang="pl-P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extLst>
                  <a:ext uri="{0D108BD9-81ED-4DB2-BD59-A6C34878D82A}">
                    <a16:rowId xmlns:a16="http://schemas.microsoft.com/office/drawing/2014/main" val="3998081677"/>
                  </a:ext>
                </a:extLst>
              </a:tr>
              <a:tr h="0">
                <a:tc>
                  <a:txBody>
                    <a:bodyPr/>
                    <a:lstStyle/>
                    <a:p>
                      <a:pPr>
                        <a:lnSpc>
                          <a:spcPct val="105000"/>
                        </a:lnSpc>
                        <a:spcBef>
                          <a:spcPts val="200"/>
                        </a:spcBef>
                        <a:spcAft>
                          <a:spcPts val="2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instrumentów finansowych</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D9E2F3"/>
                    </a:solidFill>
                  </a:tcPr>
                </a:tc>
                <a:tc>
                  <a:txBody>
                    <a:bodyPr/>
                    <a:lstStyle/>
                    <a:p>
                      <a:pPr>
                        <a:lnSpc>
                          <a:spcPct val="105000"/>
                        </a:lnSpc>
                        <a:spcBef>
                          <a:spcPts val="200"/>
                        </a:spcBef>
                        <a:spcAft>
                          <a:spcPts val="200"/>
                        </a:spcAft>
                      </a:pPr>
                      <a:r>
                        <a:rPr lang="pl-PL" sz="1300" dirty="0">
                          <a:effectLst/>
                          <a:latin typeface="Calibri" panose="020F0502020204030204" pitchFamily="34" charset="0"/>
                          <a:ea typeface="Calibri" panose="020F0502020204030204" pitchFamily="34" charset="0"/>
                          <a:cs typeface="Times New Roman" panose="02020603050405020304" pitchFamily="18" charset="0"/>
                        </a:rPr>
                        <a:t>Wsparcie w sferze podnoszenia konkurencyjności dotyczy projektów generujących przychody, będące efektem wzrostu i uzyskania lepszej pozycji konkurencyjnej.</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300">
                          <a:effectLst/>
                          <a:latin typeface="Calibri" panose="020F0502020204030204" pitchFamily="34" charset="0"/>
                          <a:ea typeface="Calibri" panose="020F0502020204030204" pitchFamily="34" charset="0"/>
                          <a:cs typeface="Times New Roman" panose="02020603050405020304" pitchFamily="18" charset="0"/>
                        </a:rPr>
                        <a:t>Generalnie niski stopień zainteresowania inwestowaniem, szczególnie, jeśli chodzi o mniejsze kategorie wielkościowe przedsiębiorstw.</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468768619"/>
                  </a:ext>
                </a:extLst>
              </a:tr>
              <a:tr h="0">
                <a:tc rowSpan="3">
                  <a:txBody>
                    <a:bodyPr/>
                    <a:lstStyle/>
                    <a:p>
                      <a:pPr>
                        <a:lnSpc>
                          <a:spcPct val="105000"/>
                        </a:lnSpc>
                        <a:spcBef>
                          <a:spcPts val="200"/>
                        </a:spcBef>
                        <a:spcAft>
                          <a:spcPts val="2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dotacji</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C5E0B3"/>
                    </a:solidFill>
                  </a:tcPr>
                </a:tc>
                <a:tc>
                  <a:txBody>
                    <a:bodyPr/>
                    <a:lstStyle/>
                    <a:p>
                      <a:pPr>
                        <a:lnSpc>
                          <a:spcPct val="105000"/>
                        </a:lnSpc>
                        <a:spcBef>
                          <a:spcPts val="200"/>
                        </a:spcBef>
                        <a:spcAft>
                          <a:spcPts val="200"/>
                        </a:spcAft>
                      </a:pPr>
                      <a:r>
                        <a:rPr lang="pl-PL" sz="1300" dirty="0">
                          <a:effectLst/>
                          <a:latin typeface="Calibri" panose="020F0502020204030204" pitchFamily="34" charset="0"/>
                          <a:ea typeface="Calibri" panose="020F0502020204030204" pitchFamily="34" charset="0"/>
                          <a:cs typeface="Times New Roman" panose="02020603050405020304" pitchFamily="18" charset="0"/>
                        </a:rPr>
                        <a:t>Doświadczenia wskazują, iż rozwój sfery instytucji otoczenia biznesu, a także infrastruktury wspierającej biznes, wymagają dobrze ukierunkowanego wsparcia dotacyjnego, podnoszącego potencjał tego rodzaju podmiotów.</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300" dirty="0">
                          <a:effectLst/>
                          <a:latin typeface="Calibri" panose="020F0502020204030204" pitchFamily="34" charset="0"/>
                          <a:ea typeface="Calibri" panose="020F0502020204030204" pitchFamily="34" charset="0"/>
                          <a:cs typeface="Times New Roman" panose="02020603050405020304" pitchFamily="18" charset="0"/>
                        </a:rPr>
                        <a:t>W sferze przedsiębiorstw, zasilanie dotacjami zmniejsza wrażliwość na sygnały / realia rynkowe, co zwykle skutkuje podejmowaniem inwestycji o wątpliwej wartości ekonomicznej.</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4159117251"/>
                  </a:ext>
                </a:extLst>
              </a:tr>
              <a:tr h="0">
                <a:tc vMerge="1">
                  <a:txBody>
                    <a:bodyPr/>
                    <a:lstStyle/>
                    <a:p>
                      <a:endParaRPr lang="en-GB"/>
                    </a:p>
                  </a:txBody>
                  <a:tcPr/>
                </a:tc>
                <a:tc>
                  <a:txBody>
                    <a:bodyPr/>
                    <a:lstStyle/>
                    <a:p>
                      <a:pPr>
                        <a:lnSpc>
                          <a:spcPct val="105000"/>
                        </a:lnSpc>
                        <a:spcBef>
                          <a:spcPts val="200"/>
                        </a:spcBef>
                        <a:spcAft>
                          <a:spcPts val="200"/>
                        </a:spcAft>
                      </a:pPr>
                      <a:r>
                        <a:rPr lang="pl-PL" sz="13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300" dirty="0">
                          <a:effectLst/>
                          <a:latin typeface="Calibri" panose="020F0502020204030204" pitchFamily="34" charset="0"/>
                          <a:ea typeface="Calibri" panose="020F0502020204030204" pitchFamily="34" charset="0"/>
                          <a:cs typeface="Times New Roman" panose="02020603050405020304" pitchFamily="18" charset="0"/>
                        </a:rPr>
                        <a:t>Dotacje mogą wywoływać niekorzystny efekt „przyzwyczajenia”, powodujący kształtowanie i utrwalanie się postaw, że każda inwestycja musi być wspierana, najlepiej w formie bezzwrotnej.</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2137122141"/>
                  </a:ext>
                </a:extLst>
              </a:tr>
              <a:tr h="0">
                <a:tc vMerge="1">
                  <a:txBody>
                    <a:bodyPr/>
                    <a:lstStyle/>
                    <a:p>
                      <a:endParaRPr lang="en-GB"/>
                    </a:p>
                  </a:txBody>
                  <a:tcPr/>
                </a:tc>
                <a:tc>
                  <a:txBody>
                    <a:bodyPr/>
                    <a:lstStyle/>
                    <a:p>
                      <a:pPr>
                        <a:lnSpc>
                          <a:spcPct val="105000"/>
                        </a:lnSpc>
                        <a:spcBef>
                          <a:spcPts val="200"/>
                        </a:spcBef>
                        <a:spcAft>
                          <a:spcPts val="200"/>
                        </a:spcAft>
                      </a:pPr>
                      <a:r>
                        <a:rPr lang="pl-PL" sz="13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300" dirty="0">
                          <a:effectLst/>
                          <a:latin typeface="Calibri" panose="020F0502020204030204" pitchFamily="34" charset="0"/>
                          <a:ea typeface="Calibri" panose="020F0502020204030204" pitchFamily="34" charset="0"/>
                          <a:cs typeface="Times New Roman" panose="02020603050405020304" pitchFamily="18" charset="0"/>
                        </a:rPr>
                        <a:t>Ryzyko podejmowania projektów bez odpowiedniego rozeznania, co do ich wykonalności.</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722027286"/>
                  </a:ext>
                </a:extLst>
              </a:tr>
            </a:tbl>
          </a:graphicData>
        </a:graphic>
      </p:graphicFrame>
      <p:pic>
        <p:nvPicPr>
          <p:cNvPr id="7" name="Grafika 6" descr="Ostrzeżenie z wypełnieniem pełnym">
            <a:extLst>
              <a:ext uri="{FF2B5EF4-FFF2-40B4-BE49-F238E27FC236}">
                <a16:creationId xmlns:a16="http://schemas.microsoft.com/office/drawing/2014/main" id="{3663B33A-97E3-4B3D-9B51-0D189516D58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89420" y="3217627"/>
            <a:ext cx="914400" cy="914400"/>
          </a:xfrm>
          <a:prstGeom prst="rect">
            <a:avLst/>
          </a:prstGeom>
        </p:spPr>
      </p:pic>
    </p:spTree>
    <p:extLst>
      <p:ext uri="{BB962C8B-B14F-4D97-AF65-F5344CB8AC3E}">
        <p14:creationId xmlns:p14="http://schemas.microsoft.com/office/powerpoint/2010/main" val="22309447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dirty="0">
                <a:solidFill>
                  <a:schemeClr val="bg1"/>
                </a:solidFill>
              </a:rPr>
              <a:t>CP1 – nowoczesna, innowacyjna gospodarka </a:t>
            </a:r>
            <a:r>
              <a:rPr lang="pl-PL" sz="1200" b="1" dirty="0">
                <a:solidFill>
                  <a:schemeClr val="bg1"/>
                </a:solidFill>
              </a:rPr>
              <a:t>3/4</a:t>
            </a: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401509"/>
            <a:ext cx="11614076" cy="1546789"/>
          </a:xfrm>
        </p:spPr>
        <p:txBody>
          <a:bodyPr>
            <a:normAutofit fontScale="92500" lnSpcReduction="20000"/>
          </a:bodyPr>
          <a:lstStyle/>
          <a:p>
            <a:pPr marL="0" lvl="2" indent="17463">
              <a:lnSpc>
                <a:spcPct val="115000"/>
              </a:lnSpc>
              <a:spcBef>
                <a:spcPts val="800"/>
              </a:spcBef>
              <a:spcAft>
                <a:spcPts val="600"/>
              </a:spcAft>
              <a:buNone/>
            </a:pPr>
            <a:r>
              <a:rPr lang="pl-P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Rozwijanie umiejętności na rzecz inteligentnej specjalizacji, transformacji przemysłowej i przedsiębiorczości (CS iv)</a:t>
            </a:r>
          </a:p>
          <a:p>
            <a:pPr>
              <a:lnSpc>
                <a:spcPct val="120000"/>
              </a:lnSpc>
              <a:spcBef>
                <a:spcPts val="0"/>
              </a:spcBef>
            </a:pPr>
            <a:r>
              <a:rPr lang="pl-PL" sz="1800" dirty="0">
                <a:effectLst/>
                <a:latin typeface="Calibri" panose="020F0502020204030204" pitchFamily="34" charset="0"/>
                <a:ea typeface="Calibri" panose="020F0502020204030204" pitchFamily="34" charset="0"/>
                <a:cs typeface="Times New Roman" panose="02020603050405020304" pitchFamily="18" charset="0"/>
              </a:rPr>
              <a:t>Działania w tej sferze mieszczą się w spektrum interwencji publicznej, której bezpośrednie rezultaty nie generują przychodów. W tej sytuacji, nie jest tu adekwatne stosowanie instrumentów finansowych. Są to działania o charakterze systemowym, prowadzące do rozwoju „otoczenia” przedsiębiorstw. Ich skutki będą natomiast wpływać pośrednio na warunki sprzyjające proinnowacyjnemu rozwojowi województwa, w szczególności sfery jego przedsiębiorstw.</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fld id="{89092D38-02B6-46AA-A7F7-47DE94434F63}" type="slidenum">
              <a:rPr lang="pl-PL" smtClean="0"/>
              <a:t>17</a:t>
            </a:fld>
            <a:endParaRPr lang="pl-PL"/>
          </a:p>
        </p:txBody>
      </p:sp>
      <p:graphicFrame>
        <p:nvGraphicFramePr>
          <p:cNvPr id="7" name="Tabela 6">
            <a:extLst>
              <a:ext uri="{FF2B5EF4-FFF2-40B4-BE49-F238E27FC236}">
                <a16:creationId xmlns:a16="http://schemas.microsoft.com/office/drawing/2014/main" id="{C901197B-7C19-4489-9291-35542E62A38A}"/>
              </a:ext>
            </a:extLst>
          </p:cNvPr>
          <p:cNvGraphicFramePr>
            <a:graphicFrameLocks noGrp="1"/>
          </p:cNvGraphicFramePr>
          <p:nvPr>
            <p:extLst>
              <p:ext uri="{D42A27DB-BD31-4B8C-83A1-F6EECF244321}">
                <p14:modId xmlns:p14="http://schemas.microsoft.com/office/powerpoint/2010/main" val="2396846277"/>
              </p:ext>
            </p:extLst>
          </p:nvPr>
        </p:nvGraphicFramePr>
        <p:xfrm>
          <a:off x="453640" y="3014749"/>
          <a:ext cx="10823960" cy="3090992"/>
        </p:xfrm>
        <a:graphic>
          <a:graphicData uri="http://schemas.openxmlformats.org/drawingml/2006/table">
            <a:tbl>
              <a:tblPr firstRow="1" firstCol="1" bandRow="1"/>
              <a:tblGrid>
                <a:gridCol w="2579052">
                  <a:extLst>
                    <a:ext uri="{9D8B030D-6E8A-4147-A177-3AD203B41FA5}">
                      <a16:colId xmlns:a16="http://schemas.microsoft.com/office/drawing/2014/main" val="135949867"/>
                    </a:ext>
                  </a:extLst>
                </a:gridCol>
                <a:gridCol w="3971472">
                  <a:extLst>
                    <a:ext uri="{9D8B030D-6E8A-4147-A177-3AD203B41FA5}">
                      <a16:colId xmlns:a16="http://schemas.microsoft.com/office/drawing/2014/main" val="3621148025"/>
                    </a:ext>
                  </a:extLst>
                </a:gridCol>
                <a:gridCol w="4273436">
                  <a:extLst>
                    <a:ext uri="{9D8B030D-6E8A-4147-A177-3AD203B41FA5}">
                      <a16:colId xmlns:a16="http://schemas.microsoft.com/office/drawing/2014/main" val="422470687"/>
                    </a:ext>
                  </a:extLst>
                </a:gridCol>
              </a:tblGrid>
              <a:tr h="0">
                <a:tc>
                  <a:txBody>
                    <a:bodyPr/>
                    <a:lstStyle/>
                    <a:p>
                      <a:pPr>
                        <a:lnSpc>
                          <a:spcPct val="105000"/>
                        </a:lnSpc>
                        <a:spcBef>
                          <a:spcPts val="200"/>
                        </a:spcBef>
                        <a:spcAft>
                          <a:spcPts val="200"/>
                        </a:spcAft>
                      </a:pPr>
                      <a:r>
                        <a:rPr lang="pl-PL" sz="900" b="1">
                          <a:effectLst/>
                          <a:latin typeface="Calibri" panose="020F0502020204030204" pitchFamily="34" charset="0"/>
                          <a:ea typeface="Calibri" panose="020F0502020204030204" pitchFamily="34" charset="0"/>
                          <a:cs typeface="Times New Roman" panose="02020603050405020304" pitchFamily="18" charset="0"/>
                        </a:rPr>
                        <a:t> </a:t>
                      </a:r>
                      <a:endParaRPr lang="pl-PL" sz="1100">
                        <a:effectLst/>
                        <a:latin typeface="Calibri" panose="020F0502020204030204" pitchFamily="34" charset="0"/>
                        <a:ea typeface="Calibri" panose="020F0502020204030204" pitchFamily="34" charset="0"/>
                        <a:cs typeface="Times New Roman" panose="02020603050405020304" pitchFamily="18" charset="0"/>
                      </a:endParaRPr>
                    </a:p>
                  </a:txBody>
                  <a:tcPr marL="61029" marR="61029"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05000"/>
                        </a:lnSpc>
                        <a:spcBef>
                          <a:spcPts val="200"/>
                        </a:spcBef>
                        <a:spcAft>
                          <a:spcPts val="200"/>
                        </a:spcAft>
                      </a:pPr>
                      <a:r>
                        <a:rPr lang="pl-PL" sz="1400" b="1"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Argumenty za</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1029" marR="61029"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05000"/>
                        </a:lnSpc>
                        <a:spcBef>
                          <a:spcPts val="200"/>
                        </a:spcBef>
                        <a:spcAft>
                          <a:spcPts val="200"/>
                        </a:spcAft>
                      </a:pPr>
                      <a:r>
                        <a:rPr lang="pl-PL" sz="1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Argumenty przeciw</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1029" marR="61029"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extLst>
                  <a:ext uri="{0D108BD9-81ED-4DB2-BD59-A6C34878D82A}">
                    <a16:rowId xmlns:a16="http://schemas.microsoft.com/office/drawing/2014/main" val="2320166869"/>
                  </a:ext>
                </a:extLst>
              </a:tr>
              <a:tr h="803770">
                <a:tc rowSpan="2">
                  <a:txBody>
                    <a:bodyPr/>
                    <a:lstStyle/>
                    <a:p>
                      <a:pPr>
                        <a:lnSpc>
                          <a:spcPct val="105000"/>
                        </a:lnSpc>
                        <a:spcBef>
                          <a:spcPts val="200"/>
                        </a:spcBef>
                        <a:spcAft>
                          <a:spcPts val="2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instrumentów finansowych</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1029" marR="61029"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D9E2F3"/>
                    </a:solidFill>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1029" marR="61029"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Projekty mają na celu kształtowanie systemowego otoczenia, wspomagającego wzrost i konkurencyjność sfery przedsiębiorstw. Jako takie nie stwarzają możliwości generowania (bezpośrednio) przychodów, jak i oszczędności.</a:t>
                      </a:r>
                    </a:p>
                  </a:txBody>
                  <a:tcPr marL="61029" marR="61029"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2283377609"/>
                  </a:ext>
                </a:extLst>
              </a:tr>
              <a:tr h="397767">
                <a:tc vMerge="1">
                  <a:txBody>
                    <a:bodyPr/>
                    <a:lstStyle/>
                    <a:p>
                      <a:endParaRPr lang="en-GB"/>
                    </a:p>
                  </a:txBody>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1029" marR="61029"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Brak doświadczeń w stosowaniu instrumentów finansowych w tej sferze – z uwagi na nieadekwatność IF.</a:t>
                      </a:r>
                    </a:p>
                  </a:txBody>
                  <a:tcPr marL="61029" marR="61029"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4047831392"/>
                  </a:ext>
                </a:extLst>
              </a:tr>
              <a:tr h="600769">
                <a:tc rowSpan="2">
                  <a:txBody>
                    <a:bodyPr/>
                    <a:lstStyle/>
                    <a:p>
                      <a:pPr>
                        <a:lnSpc>
                          <a:spcPct val="105000"/>
                        </a:lnSpc>
                        <a:spcBef>
                          <a:spcPts val="200"/>
                        </a:spcBef>
                        <a:spcAft>
                          <a:spcPts val="2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dotacji</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1029" marR="61029"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C5E0B3"/>
                    </a:solidFill>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Korzyści, wywołane rozwojem systemu instytucji okołobiznesowych, dla regionalnego sektora przedsiębiorstw (głównie: profesjonalizacja).</a:t>
                      </a:r>
                    </a:p>
                  </a:txBody>
                  <a:tcPr marL="61029" marR="61029"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1029" marR="61029"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3407320933"/>
                  </a:ext>
                </a:extLst>
              </a:tr>
              <a:tr h="600769">
                <a:tc vMerge="1">
                  <a:txBody>
                    <a:bodyPr/>
                    <a:lstStyle/>
                    <a:p>
                      <a:endParaRPr lang="en-GB"/>
                    </a:p>
                  </a:txBody>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Możliwość ukształtowania wsparcia dotacyjnego, pod warunkiem włączania w projekty przedsiębiorstw (np. jako współfinansujących przedsięwzięcie).</a:t>
                      </a:r>
                    </a:p>
                  </a:txBody>
                  <a:tcPr marL="61029" marR="61029"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1029" marR="61029"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867865523"/>
                  </a:ext>
                </a:extLst>
              </a:tr>
            </a:tbl>
          </a:graphicData>
        </a:graphic>
      </p:graphicFrame>
      <p:pic>
        <p:nvPicPr>
          <p:cNvPr id="8" name="Grafika 7" descr="Ostrzeżenie z wypełnieniem pełnym">
            <a:extLst>
              <a:ext uri="{FF2B5EF4-FFF2-40B4-BE49-F238E27FC236}">
                <a16:creationId xmlns:a16="http://schemas.microsoft.com/office/drawing/2014/main" id="{69F9CF19-EB84-458B-9AC9-197AB65ED8F7}"/>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77600" y="2927616"/>
            <a:ext cx="914400" cy="914400"/>
          </a:xfrm>
          <a:prstGeom prst="rect">
            <a:avLst/>
          </a:prstGeom>
        </p:spPr>
      </p:pic>
    </p:spTree>
    <p:extLst>
      <p:ext uri="{BB962C8B-B14F-4D97-AF65-F5344CB8AC3E}">
        <p14:creationId xmlns:p14="http://schemas.microsoft.com/office/powerpoint/2010/main" val="336129291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dirty="0">
                <a:solidFill>
                  <a:schemeClr val="bg1"/>
                </a:solidFill>
              </a:rPr>
              <a:t>CP1 – nowoczesna, innowacyjna gospodarka </a:t>
            </a:r>
            <a:r>
              <a:rPr lang="pl-PL" sz="1200" b="1" dirty="0">
                <a:solidFill>
                  <a:schemeClr val="bg1"/>
                </a:solidFill>
              </a:rPr>
              <a:t>4/4</a:t>
            </a:r>
            <a:endParaRPr lang="pl-PL" sz="2800" b="1" dirty="0">
              <a:solidFill>
                <a:schemeClr val="bg1"/>
              </a:solidFill>
            </a:endParaRP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401510"/>
            <a:ext cx="11614076" cy="1674976"/>
          </a:xfrm>
        </p:spPr>
        <p:txBody>
          <a:bodyPr>
            <a:normAutofit fontScale="85000" lnSpcReduction="10000"/>
          </a:bodyPr>
          <a:lstStyle/>
          <a:p>
            <a:pPr marL="0" lvl="2" indent="0">
              <a:lnSpc>
                <a:spcPct val="115000"/>
              </a:lnSpc>
              <a:spcBef>
                <a:spcPts val="800"/>
              </a:spcBef>
              <a:spcAft>
                <a:spcPts val="600"/>
              </a:spcAft>
              <a:buNone/>
            </a:pPr>
            <a:r>
              <a:rPr lang="pl-P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Czerpanie korzyści z cyfryzacji dla obywateli, przedsiębiorstw i rządów (cel „Zatrudnienie i wzrost”) (CS ii)</a:t>
            </a:r>
          </a:p>
          <a:p>
            <a:pPr>
              <a:lnSpc>
                <a:spcPct val="120000"/>
              </a:lnSpc>
              <a:spcBef>
                <a:spcPts val="0"/>
              </a:spcBef>
            </a:pPr>
            <a:r>
              <a:rPr lang="pl-PL" sz="1800" dirty="0">
                <a:effectLst/>
                <a:latin typeface="Calibri" panose="020F0502020204030204" pitchFamily="34" charset="0"/>
                <a:ea typeface="Calibri" panose="020F0502020204030204" pitchFamily="34" charset="0"/>
                <a:cs typeface="Times New Roman" panose="02020603050405020304" pitchFamily="18" charset="0"/>
              </a:rPr>
              <a:t>Wymagane zróżnicowane podejście zależnie od typu projektu. Projekty o charakterze „systemowym” powinny być wspierane dotacyjnie (trudnomierzalne oszczędności, brak bezpośredniego generowania przychodów). </a:t>
            </a:r>
          </a:p>
          <a:p>
            <a:pPr>
              <a:lnSpc>
                <a:spcPct val="120000"/>
              </a:lnSpc>
              <a:spcBef>
                <a:spcPts val="0"/>
              </a:spcBef>
            </a:pPr>
            <a:r>
              <a:rPr lang="pl-PL" sz="1800" dirty="0">
                <a:effectLst/>
                <a:latin typeface="Calibri" panose="020F0502020204030204" pitchFamily="34" charset="0"/>
                <a:ea typeface="Calibri" panose="020F0502020204030204" pitchFamily="34" charset="0"/>
                <a:cs typeface="Times New Roman" panose="02020603050405020304" pitchFamily="18" charset="0"/>
              </a:rPr>
              <a:t>Natomiast projekty mające na celu rozwój „cyfrowych” modeli biznesowych nadają się do finansowania zwrotnego (przede wszystkim dłużnego) – co do zasady, będą to projekty podnoszące konkurencyjność (generujące przychody) – w tym zakresie, tj. zmiany modelu biznesowego na „cyfrowy” adekwatny jest instrument mieszany (dłużny z umorzeniem i/lub dotacją).</a:t>
            </a:r>
            <a:endParaRPr lang="pl-PL" sz="1800" dirty="0"/>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fld id="{89092D38-02B6-46AA-A7F7-47DE94434F63}" type="slidenum">
              <a:rPr lang="pl-PL" smtClean="0"/>
              <a:t>18</a:t>
            </a:fld>
            <a:endParaRPr lang="pl-PL"/>
          </a:p>
        </p:txBody>
      </p:sp>
      <p:graphicFrame>
        <p:nvGraphicFramePr>
          <p:cNvPr id="8" name="Tabela 7">
            <a:extLst>
              <a:ext uri="{FF2B5EF4-FFF2-40B4-BE49-F238E27FC236}">
                <a16:creationId xmlns:a16="http://schemas.microsoft.com/office/drawing/2014/main" id="{94D4E3CB-D2FD-4CB6-93F6-0C441095A711}"/>
              </a:ext>
            </a:extLst>
          </p:cNvPr>
          <p:cNvGraphicFramePr>
            <a:graphicFrameLocks noGrp="1"/>
          </p:cNvGraphicFramePr>
          <p:nvPr>
            <p:extLst>
              <p:ext uri="{D42A27DB-BD31-4B8C-83A1-F6EECF244321}">
                <p14:modId xmlns:p14="http://schemas.microsoft.com/office/powerpoint/2010/main" val="4251689741"/>
              </p:ext>
            </p:extLst>
          </p:nvPr>
        </p:nvGraphicFramePr>
        <p:xfrm>
          <a:off x="337930" y="3151484"/>
          <a:ext cx="10876274" cy="3104624"/>
        </p:xfrm>
        <a:graphic>
          <a:graphicData uri="http://schemas.openxmlformats.org/drawingml/2006/table">
            <a:tbl>
              <a:tblPr firstRow="1" firstCol="1" bandRow="1"/>
              <a:tblGrid>
                <a:gridCol w="2372888">
                  <a:extLst>
                    <a:ext uri="{9D8B030D-6E8A-4147-A177-3AD203B41FA5}">
                      <a16:colId xmlns:a16="http://schemas.microsoft.com/office/drawing/2014/main" val="770197122"/>
                    </a:ext>
                  </a:extLst>
                </a:gridCol>
                <a:gridCol w="4197023">
                  <a:extLst>
                    <a:ext uri="{9D8B030D-6E8A-4147-A177-3AD203B41FA5}">
                      <a16:colId xmlns:a16="http://schemas.microsoft.com/office/drawing/2014/main" val="864303976"/>
                    </a:ext>
                  </a:extLst>
                </a:gridCol>
                <a:gridCol w="4306363">
                  <a:extLst>
                    <a:ext uri="{9D8B030D-6E8A-4147-A177-3AD203B41FA5}">
                      <a16:colId xmlns:a16="http://schemas.microsoft.com/office/drawing/2014/main" val="423158771"/>
                    </a:ext>
                  </a:extLst>
                </a:gridCol>
              </a:tblGrid>
              <a:tr h="228775">
                <a:tc>
                  <a:txBody>
                    <a:bodyPr/>
                    <a:lstStyle/>
                    <a:p>
                      <a:pPr>
                        <a:lnSpc>
                          <a:spcPct val="105000"/>
                        </a:lnSpc>
                        <a:spcBef>
                          <a:spcPts val="200"/>
                        </a:spcBef>
                        <a:spcAft>
                          <a:spcPts val="200"/>
                        </a:spcAft>
                      </a:pPr>
                      <a:r>
                        <a:rPr lang="pl-PL" sz="1000" b="1">
                          <a:effectLst/>
                          <a:latin typeface="Calibri" panose="020F0502020204030204" pitchFamily="34" charset="0"/>
                          <a:ea typeface="Calibri" panose="020F0502020204030204" pitchFamily="34" charset="0"/>
                          <a:cs typeface="Times New Roman" panose="02020603050405020304" pitchFamily="18" charset="0"/>
                        </a:rPr>
                        <a:t> </a:t>
                      </a:r>
                      <a:endParaRPr lang="pl-P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05000"/>
                        </a:lnSpc>
                        <a:spcBef>
                          <a:spcPts val="200"/>
                        </a:spcBef>
                        <a:spcAft>
                          <a:spcPts val="200"/>
                        </a:spcAft>
                      </a:pPr>
                      <a:r>
                        <a:rPr lang="pl-PL" sz="1400" b="1"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Argumenty za</a:t>
                      </a:r>
                      <a:endParaRPr lang="pl-PL" sz="14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05000"/>
                        </a:lnSpc>
                        <a:spcBef>
                          <a:spcPts val="200"/>
                        </a:spcBef>
                        <a:spcAft>
                          <a:spcPts val="200"/>
                        </a:spcAft>
                      </a:pPr>
                      <a:r>
                        <a:rPr lang="pl-PL" sz="1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Argumenty przeciw</a:t>
                      </a:r>
                      <a:endParaRPr lang="pl-PL"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extLst>
                  <a:ext uri="{0D108BD9-81ED-4DB2-BD59-A6C34878D82A}">
                    <a16:rowId xmlns:a16="http://schemas.microsoft.com/office/drawing/2014/main" val="268175899"/>
                  </a:ext>
                </a:extLst>
              </a:tr>
              <a:tr h="844673">
                <a:tc>
                  <a:txBody>
                    <a:bodyPr/>
                    <a:lstStyle/>
                    <a:p>
                      <a:pPr>
                        <a:lnSpc>
                          <a:spcPct val="105000"/>
                        </a:lnSpc>
                        <a:spcBef>
                          <a:spcPts val="200"/>
                        </a:spcBef>
                        <a:spcAft>
                          <a:spcPts val="2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instrumentów finansowych</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D9E2F3"/>
                    </a:solidFill>
                  </a:tcPr>
                </a:tc>
                <a:tc>
                  <a:txBody>
                    <a:bodyPr/>
                    <a:lstStyle/>
                    <a:p>
                      <a:pPr>
                        <a:lnSpc>
                          <a:spcPct val="105000"/>
                        </a:lnSpc>
                        <a:spcBef>
                          <a:spcPts val="200"/>
                        </a:spcBef>
                        <a:spcAft>
                          <a:spcPts val="200"/>
                        </a:spcAft>
                      </a:pPr>
                      <a:r>
                        <a:rPr lang="pl-PL" sz="1300" dirty="0">
                          <a:effectLst/>
                          <a:latin typeface="Calibri" panose="020F0502020204030204" pitchFamily="34" charset="0"/>
                          <a:ea typeface="Calibri" panose="020F0502020204030204" pitchFamily="34" charset="0"/>
                          <a:cs typeface="Times New Roman" panose="02020603050405020304" pitchFamily="18" charset="0"/>
                        </a:rPr>
                        <a:t>Wsparcie w zakresie upowszechniania modeli biznesowych opartych o cyfryzację dotyczy projektów generujących przychody, wynikające ze wzrostu i uzyskania lepszej pozycji konkurencyjnej.</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300" dirty="0">
                          <a:effectLst/>
                          <a:latin typeface="Calibri" panose="020F0502020204030204" pitchFamily="34" charset="0"/>
                          <a:ea typeface="Calibri" panose="020F0502020204030204" pitchFamily="34" charset="0"/>
                          <a:cs typeface="Times New Roman" panose="02020603050405020304" pitchFamily="18" charset="0"/>
                        </a:rPr>
                        <a:t>Interwencje dotyczące kształtowania systemu i modelu cyfrowego funkcjonowania regionu – generalnie nie mają charakteru „przychodowych”. Generowane tu oszczędności są wątpliwie w krótkim okresie (i bardzo trudnomierzalne).</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4028951275"/>
                  </a:ext>
                </a:extLst>
              </a:tr>
              <a:tr h="674360">
                <a:tc>
                  <a:txBody>
                    <a:bodyPr/>
                    <a:lstStyle/>
                    <a:p>
                      <a:pPr>
                        <a:lnSpc>
                          <a:spcPct val="105000"/>
                        </a:lnSpc>
                        <a:spcBef>
                          <a:spcPts val="200"/>
                        </a:spcBef>
                        <a:spcAft>
                          <a:spcPts val="200"/>
                        </a:spcAft>
                      </a:pPr>
                      <a:r>
                        <a:rPr lang="pl-PL" sz="1400" b="1" dirty="0">
                          <a:effectLst/>
                          <a:latin typeface="Calibri" panose="020F0502020204030204" pitchFamily="34" charset="0"/>
                          <a:ea typeface="Calibri" panose="020F0502020204030204" pitchFamily="34" charset="0"/>
                          <a:cs typeface="Times New Roman" panose="02020603050405020304" pitchFamily="18" charset="0"/>
                        </a:rPr>
                        <a:t> </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D9E2F3"/>
                    </a:solidFill>
                  </a:tcPr>
                </a:tc>
                <a:tc>
                  <a:txBody>
                    <a:bodyPr/>
                    <a:lstStyle/>
                    <a:p>
                      <a:pPr>
                        <a:lnSpc>
                          <a:spcPct val="105000"/>
                        </a:lnSpc>
                        <a:spcBef>
                          <a:spcPts val="200"/>
                        </a:spcBef>
                        <a:spcAft>
                          <a:spcPts val="200"/>
                        </a:spcAft>
                      </a:pPr>
                      <a:r>
                        <a:rPr lang="pl-PL" sz="13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300" dirty="0">
                          <a:effectLst/>
                          <a:latin typeface="Calibri" panose="020F0502020204030204" pitchFamily="34" charset="0"/>
                          <a:ea typeface="Calibri" panose="020F0502020204030204" pitchFamily="34" charset="0"/>
                          <a:cs typeface="Times New Roman" panose="02020603050405020304" pitchFamily="18" charset="0"/>
                        </a:rPr>
                        <a:t>Finansowanie przedsięwzięć zapewniających powszechną dostępność do szerokopasmowego internetu –charakter przychodowy, aczkolwiek są to przedsięwzięcia skomplikowane i dotyczące niewielkiej liczby operatorów.</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3926350826"/>
                  </a:ext>
                </a:extLst>
              </a:tr>
              <a:tr h="333733">
                <a:tc rowSpan="3">
                  <a:txBody>
                    <a:bodyPr/>
                    <a:lstStyle/>
                    <a:p>
                      <a:pPr>
                        <a:lnSpc>
                          <a:spcPct val="105000"/>
                        </a:lnSpc>
                        <a:spcBef>
                          <a:spcPts val="200"/>
                        </a:spcBef>
                        <a:spcAft>
                          <a:spcPts val="2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dotacji</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C5E0B3"/>
                    </a:solidFill>
                  </a:tcPr>
                </a:tc>
                <a:tc>
                  <a:txBody>
                    <a:bodyPr/>
                    <a:lstStyle/>
                    <a:p>
                      <a:pPr>
                        <a:lnSpc>
                          <a:spcPct val="105000"/>
                        </a:lnSpc>
                        <a:spcBef>
                          <a:spcPts val="200"/>
                        </a:spcBef>
                        <a:spcAft>
                          <a:spcPts val="200"/>
                        </a:spcAft>
                      </a:pPr>
                      <a:r>
                        <a:rPr lang="pl-PL" sz="1300" dirty="0">
                          <a:effectLst/>
                          <a:latin typeface="Calibri" panose="020F0502020204030204" pitchFamily="34" charset="0"/>
                          <a:ea typeface="Calibri" panose="020F0502020204030204" pitchFamily="34" charset="0"/>
                          <a:cs typeface="Times New Roman" panose="02020603050405020304" pitchFamily="18" charset="0"/>
                        </a:rPr>
                        <a:t>Konieczna jest szybka interwencja, oparta o maksymalny efekt zachęty – gwarantuje to wsparcie bezzwrotne.</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3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3543838153"/>
                  </a:ext>
                </a:extLst>
              </a:tr>
              <a:tr h="333733">
                <a:tc vMerge="1">
                  <a:txBody>
                    <a:bodyPr/>
                    <a:lstStyle/>
                    <a:p>
                      <a:endParaRPr lang="en-GB"/>
                    </a:p>
                  </a:txBody>
                  <a:tcPr/>
                </a:tc>
                <a:tc>
                  <a:txBody>
                    <a:bodyPr/>
                    <a:lstStyle/>
                    <a:p>
                      <a:pPr>
                        <a:lnSpc>
                          <a:spcPct val="105000"/>
                        </a:lnSpc>
                        <a:spcBef>
                          <a:spcPts val="200"/>
                        </a:spcBef>
                        <a:spcAft>
                          <a:spcPts val="200"/>
                        </a:spcAft>
                      </a:pPr>
                      <a:r>
                        <a:rPr lang="pl-PL" sz="1300" dirty="0">
                          <a:effectLst/>
                          <a:latin typeface="Calibri" panose="020F0502020204030204" pitchFamily="34" charset="0"/>
                          <a:ea typeface="Calibri" panose="020F0502020204030204" pitchFamily="34" charset="0"/>
                          <a:cs typeface="Times New Roman" panose="02020603050405020304" pitchFamily="18" charset="0"/>
                        </a:rPr>
                        <a:t>Korzyści społeczne związane z efektami cyfryzacji (w tym w cyberbezpieczeństwo) przekładające się także na sferę biznesu.</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3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1851146368"/>
                  </a:ext>
                </a:extLst>
              </a:tr>
              <a:tr h="163420">
                <a:tc vMerge="1">
                  <a:txBody>
                    <a:bodyPr/>
                    <a:lstStyle/>
                    <a:p>
                      <a:endParaRPr lang="en-GB"/>
                    </a:p>
                  </a:txBody>
                  <a:tcPr/>
                </a:tc>
                <a:tc>
                  <a:txBody>
                    <a:bodyPr/>
                    <a:lstStyle/>
                    <a:p>
                      <a:pPr>
                        <a:lnSpc>
                          <a:spcPct val="105000"/>
                        </a:lnSpc>
                        <a:spcBef>
                          <a:spcPts val="200"/>
                        </a:spcBef>
                        <a:spcAft>
                          <a:spcPts val="200"/>
                        </a:spcAft>
                      </a:pPr>
                      <a:r>
                        <a:rPr lang="pl-PL" sz="1200" dirty="0">
                          <a:effectLst/>
                          <a:latin typeface="Calibri" panose="020F0502020204030204" pitchFamily="34" charset="0"/>
                          <a:ea typeface="Calibri" panose="020F0502020204030204" pitchFamily="34" charset="0"/>
                          <a:cs typeface="Times New Roman" panose="02020603050405020304" pitchFamily="18" charset="0"/>
                        </a:rPr>
                        <a:t>Eliminacja ryzyka zbyt powolnej transformacji cyfrowej regionu.</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2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673706844"/>
                  </a:ext>
                </a:extLst>
              </a:tr>
            </a:tbl>
          </a:graphicData>
        </a:graphic>
      </p:graphicFrame>
      <p:pic>
        <p:nvPicPr>
          <p:cNvPr id="7" name="Grafika 6" descr="Ostrzeżenie z wypełnieniem pełnym">
            <a:extLst>
              <a:ext uri="{FF2B5EF4-FFF2-40B4-BE49-F238E27FC236}">
                <a16:creationId xmlns:a16="http://schemas.microsoft.com/office/drawing/2014/main" id="{150CE264-7755-4E09-9820-764623BC757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77600" y="3076486"/>
            <a:ext cx="914400" cy="914400"/>
          </a:xfrm>
          <a:prstGeom prst="rect">
            <a:avLst/>
          </a:prstGeom>
        </p:spPr>
      </p:pic>
    </p:spTree>
    <p:extLst>
      <p:ext uri="{BB962C8B-B14F-4D97-AF65-F5344CB8AC3E}">
        <p14:creationId xmlns:p14="http://schemas.microsoft.com/office/powerpoint/2010/main" val="31286192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a:solidFill>
                  <a:schemeClr val="bg1"/>
                </a:solidFill>
              </a:rPr>
              <a:t>CP2 – energetyka </a:t>
            </a:r>
            <a:r>
              <a:rPr lang="pl-PL" sz="1200" b="1">
                <a:solidFill>
                  <a:schemeClr val="bg1"/>
                </a:solidFill>
              </a:rPr>
              <a:t>1/2</a:t>
            </a:r>
            <a:endParaRPr lang="pl-PL" sz="1200" b="1" dirty="0">
              <a:solidFill>
                <a:schemeClr val="bg1"/>
              </a:solidFill>
            </a:endParaRP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401509"/>
            <a:ext cx="11614076" cy="1712478"/>
          </a:xfrm>
        </p:spPr>
        <p:txBody>
          <a:bodyPr>
            <a:normAutofit fontScale="85000" lnSpcReduction="20000"/>
          </a:bodyPr>
          <a:lstStyle/>
          <a:p>
            <a:pPr marL="0" lvl="2" indent="0">
              <a:lnSpc>
                <a:spcPct val="115000"/>
              </a:lnSpc>
              <a:spcBef>
                <a:spcPts val="800"/>
              </a:spcBef>
              <a:spcAft>
                <a:spcPts val="600"/>
              </a:spcAft>
              <a:buNone/>
            </a:pPr>
            <a:r>
              <a:rPr lang="pl-PL" sz="1800" b="1">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Promowanie środków na rzecz efektywności energetycznej (cel „Zatrudnienie i wzrost”) (CS i)</a:t>
            </a:r>
          </a:p>
          <a:p>
            <a:pPr>
              <a:lnSpc>
                <a:spcPct val="120000"/>
              </a:lnSpc>
              <a:spcBef>
                <a:spcPts val="0"/>
              </a:spcBef>
            </a:pPr>
            <a:r>
              <a:rPr lang="pl-PL" sz="1900"/>
              <a:t>Projekty w obszarze efektywności energetycznej generują oszczędności w zużyciu (i kosztach) energii, co stanowi silny argument za zastosowaniem IF. Proponujemy zastosowanie preferencyjnie oprocentowanych (opcjonalnie z niewielkim komponentem umorzeniowym)</a:t>
            </a:r>
            <a:r>
              <a:rPr lang="pl-PL" sz="2000"/>
              <a:t> </a:t>
            </a:r>
            <a:r>
              <a:rPr lang="pl-PL" sz="1900"/>
              <a:t>pożyczek dla sektora MŚP oraz właścicieli i zarządców budynków wielorodzinnych. </a:t>
            </a:r>
          </a:p>
          <a:p>
            <a:pPr>
              <a:lnSpc>
                <a:spcPct val="120000"/>
              </a:lnSpc>
              <a:spcBef>
                <a:spcPts val="0"/>
              </a:spcBef>
            </a:pPr>
            <a:r>
              <a:rPr lang="pl-PL" sz="1900"/>
              <a:t>W przypadku termomodernizacji budynków użyteczności publicznej i modernizacji oświetlenia ulicznego, ze względu na społeczne korzyści z inwestycji proponujemy wykorzystanie dotacji.</a:t>
            </a:r>
            <a:endParaRPr lang="pl-PL" sz="1900" dirty="0"/>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092D38-02B6-46AA-A7F7-47DE94434F63}" type="slidenum">
              <a:rPr kumimoji="0" lang="pl-P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pl-P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aphicFrame>
        <p:nvGraphicFramePr>
          <p:cNvPr id="4" name="Tabela 3">
            <a:extLst>
              <a:ext uri="{FF2B5EF4-FFF2-40B4-BE49-F238E27FC236}">
                <a16:creationId xmlns:a16="http://schemas.microsoft.com/office/drawing/2014/main" id="{1EEC45DA-7DCB-46B3-9D16-8C5864561D4D}"/>
              </a:ext>
            </a:extLst>
          </p:cNvPr>
          <p:cNvGraphicFramePr>
            <a:graphicFrameLocks noGrp="1"/>
          </p:cNvGraphicFramePr>
          <p:nvPr>
            <p:extLst>
              <p:ext uri="{D42A27DB-BD31-4B8C-83A1-F6EECF244321}">
                <p14:modId xmlns:p14="http://schemas.microsoft.com/office/powerpoint/2010/main" val="2840232396"/>
              </p:ext>
            </p:extLst>
          </p:nvPr>
        </p:nvGraphicFramePr>
        <p:xfrm>
          <a:off x="430558" y="3063108"/>
          <a:ext cx="10749630" cy="3150811"/>
        </p:xfrm>
        <a:graphic>
          <a:graphicData uri="http://schemas.openxmlformats.org/drawingml/2006/table">
            <a:tbl>
              <a:tblPr firstRow="1" firstCol="1" bandRow="1"/>
              <a:tblGrid>
                <a:gridCol w="2186865">
                  <a:extLst>
                    <a:ext uri="{9D8B030D-6E8A-4147-A177-3AD203B41FA5}">
                      <a16:colId xmlns:a16="http://schemas.microsoft.com/office/drawing/2014/main" val="915878776"/>
                    </a:ext>
                  </a:extLst>
                </a:gridCol>
                <a:gridCol w="4289315">
                  <a:extLst>
                    <a:ext uri="{9D8B030D-6E8A-4147-A177-3AD203B41FA5}">
                      <a16:colId xmlns:a16="http://schemas.microsoft.com/office/drawing/2014/main" val="2210341902"/>
                    </a:ext>
                  </a:extLst>
                </a:gridCol>
                <a:gridCol w="4273450">
                  <a:extLst>
                    <a:ext uri="{9D8B030D-6E8A-4147-A177-3AD203B41FA5}">
                      <a16:colId xmlns:a16="http://schemas.microsoft.com/office/drawing/2014/main" val="512530705"/>
                    </a:ext>
                  </a:extLst>
                </a:gridCol>
              </a:tblGrid>
              <a:tr h="0">
                <a:tc>
                  <a:txBody>
                    <a:bodyPr/>
                    <a:lstStyle/>
                    <a:p>
                      <a:pPr>
                        <a:lnSpc>
                          <a:spcPct val="105000"/>
                        </a:lnSpc>
                        <a:spcBef>
                          <a:spcPts val="200"/>
                        </a:spcBef>
                        <a:spcAft>
                          <a:spcPts val="200"/>
                        </a:spcAft>
                      </a:pPr>
                      <a:r>
                        <a:rPr lang="pl-PL" sz="1000" b="1">
                          <a:effectLst/>
                          <a:latin typeface="Calibri" panose="020F0502020204030204" pitchFamily="34" charset="0"/>
                          <a:ea typeface="Calibri" panose="020F0502020204030204" pitchFamily="34" charset="0"/>
                          <a:cs typeface="Times New Roman" panose="02020603050405020304" pitchFamily="18" charset="0"/>
                        </a:rPr>
                        <a:t> </a:t>
                      </a:r>
                      <a:endParaRPr lang="pl-P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05000"/>
                        </a:lnSpc>
                        <a:spcBef>
                          <a:spcPts val="200"/>
                        </a:spcBef>
                        <a:spcAft>
                          <a:spcPts val="200"/>
                        </a:spcAft>
                      </a:pPr>
                      <a:r>
                        <a:rPr lang="pl-PL" sz="1400" b="1">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Argumenty za</a:t>
                      </a:r>
                      <a:endParaRPr lang="pl-PL" sz="14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05000"/>
                        </a:lnSpc>
                        <a:spcBef>
                          <a:spcPts val="200"/>
                        </a:spcBef>
                        <a:spcAft>
                          <a:spcPts val="200"/>
                        </a:spcAft>
                      </a:pPr>
                      <a:r>
                        <a:rPr lang="pl-PL" sz="14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Argumenty przeciw</a:t>
                      </a:r>
                      <a:endParaRPr lang="pl-PL"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extLst>
                  <a:ext uri="{0D108BD9-81ED-4DB2-BD59-A6C34878D82A}">
                    <a16:rowId xmlns:a16="http://schemas.microsoft.com/office/drawing/2014/main" val="2820403580"/>
                  </a:ext>
                </a:extLst>
              </a:tr>
              <a:tr h="0">
                <a:tc rowSpan="4">
                  <a:txBody>
                    <a:bodyPr/>
                    <a:lstStyle/>
                    <a:p>
                      <a:pPr>
                        <a:lnSpc>
                          <a:spcPct val="105000"/>
                        </a:lnSpc>
                        <a:spcBef>
                          <a:spcPts val="200"/>
                        </a:spcBef>
                        <a:spcAft>
                          <a:spcPts val="200"/>
                        </a:spcAft>
                      </a:pPr>
                      <a:r>
                        <a:rPr lang="pl-PL"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instrumentów finansowych</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D9E2F3"/>
                    </a:solidFill>
                  </a:tcPr>
                </a:tc>
                <a:tc>
                  <a:txBody>
                    <a:bodyPr/>
                    <a:lstStyle/>
                    <a:p>
                      <a:pPr>
                        <a:lnSpc>
                          <a:spcPct val="105000"/>
                        </a:lnSpc>
                        <a:spcBef>
                          <a:spcPts val="200"/>
                        </a:spcBef>
                        <a:spcAft>
                          <a:spcPts val="200"/>
                        </a:spcAft>
                      </a:pPr>
                      <a:r>
                        <a:rPr lang="pl-PL" sz="1250">
                          <a:effectLst/>
                          <a:latin typeface="Calibri" panose="020F0502020204030204" pitchFamily="34" charset="0"/>
                          <a:ea typeface="Calibri" panose="020F0502020204030204" pitchFamily="34" charset="0"/>
                          <a:cs typeface="Times New Roman" panose="02020603050405020304" pitchFamily="18" charset="0"/>
                        </a:rPr>
                        <a:t>Projekty generują oszczędności w zużyciu energii (możliwość pokrycia kosztów inwestycji (przynajmniej w długim okresie).</a:t>
                      </a:r>
                      <a:endParaRPr lang="pl-PL"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250">
                          <a:effectLst/>
                          <a:latin typeface="Calibri" panose="020F0502020204030204" pitchFamily="34" charset="0"/>
                          <a:ea typeface="Calibri" panose="020F0502020204030204" pitchFamily="34" charset="0"/>
                          <a:cs typeface="Times New Roman" panose="02020603050405020304" pitchFamily="18" charset="0"/>
                        </a:rPr>
                        <a:t>Brak doświadczeń we wdrażaniu IF w tym obszarze w woj. zachodniopomorskim.</a:t>
                      </a:r>
                      <a:endParaRPr lang="pl-PL"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3154830413"/>
                  </a:ext>
                </a:extLst>
              </a:tr>
              <a:tr h="0">
                <a:tc vMerge="1">
                  <a:txBody>
                    <a:bodyPr/>
                    <a:lstStyle/>
                    <a:p>
                      <a:endParaRPr lang="en-GB"/>
                    </a:p>
                  </a:txBody>
                  <a:tcPr/>
                </a:tc>
                <a:tc>
                  <a:txBody>
                    <a:bodyPr/>
                    <a:lstStyle/>
                    <a:p>
                      <a:pPr>
                        <a:lnSpc>
                          <a:spcPct val="105000"/>
                        </a:lnSpc>
                        <a:spcBef>
                          <a:spcPts val="200"/>
                        </a:spcBef>
                        <a:spcAft>
                          <a:spcPts val="200"/>
                        </a:spcAft>
                      </a:pPr>
                      <a:r>
                        <a:rPr lang="pl-PL" sz="1250">
                          <a:effectLst/>
                          <a:latin typeface="Calibri" panose="020F0502020204030204" pitchFamily="34" charset="0"/>
                          <a:ea typeface="Calibri" panose="020F0502020204030204" pitchFamily="34" charset="0"/>
                          <a:cs typeface="Times New Roman" panose="02020603050405020304" pitchFamily="18" charset="0"/>
                        </a:rPr>
                        <a:t>Duża liczba potencjalnych projektów (w tym termomodernizacja budynków mieszkalnych, MŚP) - zainteresowanie pośredników.</a:t>
                      </a:r>
                      <a:endParaRPr lang="pl-PL"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250" dirty="0">
                          <a:effectLst/>
                          <a:latin typeface="Calibri" panose="020F0502020204030204" pitchFamily="34" charset="0"/>
                          <a:ea typeface="Calibri" panose="020F0502020204030204" pitchFamily="34" charset="0"/>
                          <a:cs typeface="Times New Roman" panose="02020603050405020304" pitchFamily="18" charset="0"/>
                        </a:rPr>
                        <a:t>Termomodernizacja - konkurencja ze strony wsparcia z poziomu krajowego - kredytów z premią BGK (z FTiR).</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1940080163"/>
                  </a:ext>
                </a:extLst>
              </a:tr>
              <a:tr h="0">
                <a:tc vMerge="1">
                  <a:txBody>
                    <a:bodyPr/>
                    <a:lstStyle/>
                    <a:p>
                      <a:endParaRPr lang="en-GB"/>
                    </a:p>
                  </a:txBody>
                  <a:tcPr/>
                </a:tc>
                <a:tc>
                  <a:txBody>
                    <a:bodyPr/>
                    <a:lstStyle/>
                    <a:p>
                      <a:pPr>
                        <a:lnSpc>
                          <a:spcPct val="105000"/>
                        </a:lnSpc>
                        <a:spcBef>
                          <a:spcPts val="200"/>
                        </a:spcBef>
                        <a:spcAft>
                          <a:spcPts val="200"/>
                        </a:spcAft>
                      </a:pPr>
                      <a:r>
                        <a:rPr lang="pl-PL" sz="1250">
                          <a:effectLst/>
                          <a:latin typeface="Calibri" panose="020F0502020204030204" pitchFamily="34" charset="0"/>
                          <a:ea typeface="Calibri" panose="020F0502020204030204" pitchFamily="34" charset="0"/>
                          <a:cs typeface="Times New Roman" panose="02020603050405020304" pitchFamily="18" charset="0"/>
                        </a:rPr>
                        <a:t>Doświadczenia PF we wdrażaniu IF w tym obszarze, w tym pożyczek na termomodernizację budynków wielomieszkaniowych i pożyczek na wzrost efektywności energetycznej dla MŚP.</a:t>
                      </a:r>
                      <a:endParaRPr lang="pl-PL"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250" dirty="0">
                          <a:effectLst/>
                          <a:latin typeface="Calibri" panose="020F0502020204030204" pitchFamily="34" charset="0"/>
                          <a:ea typeface="Calibri" panose="020F0502020204030204" pitchFamily="34" charset="0"/>
                          <a:cs typeface="Times New Roman" panose="02020603050405020304" pitchFamily="18" charset="0"/>
                        </a:rPr>
                        <a:t>Wykluczenie z wsparcia na poziomie regionalnym spółdzielni mieszkaniowych (demarkacja).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3435886632"/>
                  </a:ext>
                </a:extLst>
              </a:tr>
              <a:tr h="0">
                <a:tc vMerge="1">
                  <a:txBody>
                    <a:bodyPr/>
                    <a:lstStyle/>
                    <a:p>
                      <a:endParaRPr lang="en-GB"/>
                    </a:p>
                  </a:txBody>
                  <a:tcPr/>
                </a:tc>
                <a:tc>
                  <a:txBody>
                    <a:bodyPr/>
                    <a:lstStyle/>
                    <a:p>
                      <a:pPr>
                        <a:lnSpc>
                          <a:spcPct val="105000"/>
                        </a:lnSpc>
                        <a:spcBef>
                          <a:spcPts val="200"/>
                        </a:spcBef>
                        <a:spcAft>
                          <a:spcPts val="200"/>
                        </a:spcAft>
                      </a:pPr>
                      <a:r>
                        <a:rPr lang="pl-PL" sz="1250">
                          <a:effectLst/>
                          <a:latin typeface="Calibri" panose="020F0502020204030204" pitchFamily="34" charset="0"/>
                          <a:ea typeface="Calibri" panose="020F0502020204030204" pitchFamily="34" charset="0"/>
                          <a:cs typeface="Times New Roman" panose="02020603050405020304" pitchFamily="18" charset="0"/>
                        </a:rPr>
                        <a:t>De facto brak ryzyka inwestycyjnego, korzyści z inwestycji obliczone w audycie energetycznym.</a:t>
                      </a:r>
                      <a:endParaRPr lang="pl-PL"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250">
                          <a:effectLst/>
                          <a:latin typeface="Calibri" panose="020F0502020204030204" pitchFamily="34" charset="0"/>
                          <a:ea typeface="Calibri" panose="020F0502020204030204" pitchFamily="34" charset="0"/>
                          <a:cs typeface="Times New Roman" panose="02020603050405020304" pitchFamily="18" charset="0"/>
                        </a:rPr>
                        <a:t> </a:t>
                      </a:r>
                      <a:endParaRPr lang="pl-PL"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3063189962"/>
                  </a:ext>
                </a:extLst>
              </a:tr>
              <a:tr h="0">
                <a:tc rowSpan="4">
                  <a:txBody>
                    <a:bodyPr/>
                    <a:lstStyle/>
                    <a:p>
                      <a:pPr>
                        <a:lnSpc>
                          <a:spcPct val="105000"/>
                        </a:lnSpc>
                        <a:spcBef>
                          <a:spcPts val="200"/>
                        </a:spcBef>
                        <a:spcAft>
                          <a:spcPts val="200"/>
                        </a:spcAft>
                      </a:pPr>
                      <a:r>
                        <a:rPr lang="pl-PL"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dotacji</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C5E0B3"/>
                    </a:solidFill>
                  </a:tcPr>
                </a:tc>
                <a:tc>
                  <a:txBody>
                    <a:bodyPr/>
                    <a:lstStyle/>
                    <a:p>
                      <a:pPr>
                        <a:lnSpc>
                          <a:spcPct val="105000"/>
                        </a:lnSpc>
                        <a:spcBef>
                          <a:spcPts val="200"/>
                        </a:spcBef>
                        <a:spcAft>
                          <a:spcPts val="200"/>
                        </a:spcAft>
                      </a:pPr>
                      <a:r>
                        <a:rPr lang="pl-PL" sz="1250">
                          <a:effectLst/>
                          <a:latin typeface="Calibri" panose="020F0502020204030204" pitchFamily="34" charset="0"/>
                          <a:ea typeface="Calibri" panose="020F0502020204030204" pitchFamily="34" charset="0"/>
                          <a:cs typeface="Times New Roman" panose="02020603050405020304" pitchFamily="18" charset="0"/>
                        </a:rPr>
                        <a:t>Korzyści społeczne JST w postaci możliwości wydania zaoszczędzonych środków na inne cele społecznie użyteczne.</a:t>
                      </a:r>
                      <a:endParaRPr lang="pl-PL"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250">
                          <a:effectLst/>
                          <a:latin typeface="Calibri" panose="020F0502020204030204" pitchFamily="34" charset="0"/>
                          <a:ea typeface="Calibri" panose="020F0502020204030204" pitchFamily="34" charset="0"/>
                          <a:cs typeface="Times New Roman" panose="02020603050405020304" pitchFamily="18" charset="0"/>
                        </a:rPr>
                        <a:t> </a:t>
                      </a:r>
                      <a:endParaRPr lang="pl-PL"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3736497604"/>
                  </a:ext>
                </a:extLst>
              </a:tr>
              <a:tr h="0">
                <a:tc vMerge="1">
                  <a:txBody>
                    <a:bodyPr/>
                    <a:lstStyle/>
                    <a:p>
                      <a:endParaRPr lang="en-GB"/>
                    </a:p>
                  </a:txBody>
                  <a:tcPr/>
                </a:tc>
                <a:tc>
                  <a:txBody>
                    <a:bodyPr/>
                    <a:lstStyle/>
                    <a:p>
                      <a:pPr>
                        <a:lnSpc>
                          <a:spcPct val="105000"/>
                        </a:lnSpc>
                        <a:spcBef>
                          <a:spcPts val="200"/>
                        </a:spcBef>
                        <a:spcAft>
                          <a:spcPts val="200"/>
                        </a:spcAft>
                      </a:pPr>
                      <a:r>
                        <a:rPr lang="pl-PL" sz="1250">
                          <a:effectLst/>
                          <a:latin typeface="Calibri" panose="020F0502020204030204" pitchFamily="34" charset="0"/>
                          <a:ea typeface="Calibri" panose="020F0502020204030204" pitchFamily="34" charset="0"/>
                          <a:cs typeface="Times New Roman" panose="02020603050405020304" pitchFamily="18" charset="0"/>
                        </a:rPr>
                        <a:t>Korzyści środowiskowe.</a:t>
                      </a:r>
                      <a:endParaRPr lang="pl-PL"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250">
                          <a:effectLst/>
                          <a:latin typeface="Calibri" panose="020F0502020204030204" pitchFamily="34" charset="0"/>
                          <a:ea typeface="Calibri" panose="020F0502020204030204" pitchFamily="34" charset="0"/>
                          <a:cs typeface="Times New Roman" panose="02020603050405020304" pitchFamily="18" charset="0"/>
                        </a:rPr>
                        <a:t> </a:t>
                      </a:r>
                      <a:endParaRPr lang="pl-PL"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1826387841"/>
                  </a:ext>
                </a:extLst>
              </a:tr>
              <a:tr h="128143">
                <a:tc vMerge="1">
                  <a:txBody>
                    <a:bodyPr/>
                    <a:lstStyle/>
                    <a:p>
                      <a:endParaRPr lang="en-GB"/>
                    </a:p>
                  </a:txBody>
                  <a:tcPr/>
                </a:tc>
                <a:tc>
                  <a:txBody>
                    <a:bodyPr/>
                    <a:lstStyle/>
                    <a:p>
                      <a:pPr>
                        <a:lnSpc>
                          <a:spcPct val="105000"/>
                        </a:lnSpc>
                        <a:spcBef>
                          <a:spcPts val="200"/>
                        </a:spcBef>
                        <a:spcAft>
                          <a:spcPts val="200"/>
                        </a:spcAft>
                      </a:pPr>
                      <a:r>
                        <a:rPr lang="pl-PL" sz="1250">
                          <a:effectLst/>
                          <a:latin typeface="Calibri" panose="020F0502020204030204" pitchFamily="34" charset="0"/>
                          <a:ea typeface="Calibri" panose="020F0502020204030204" pitchFamily="34" charset="0"/>
                          <a:cs typeface="Times New Roman" panose="02020603050405020304" pitchFamily="18" charset="0"/>
                        </a:rPr>
                        <a:t>Możliwość wytworzenia silnego efektu zachęty.</a:t>
                      </a:r>
                      <a:endParaRPr lang="pl-PL"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250">
                          <a:effectLst/>
                          <a:latin typeface="Calibri" panose="020F0502020204030204" pitchFamily="34" charset="0"/>
                          <a:ea typeface="Calibri" panose="020F0502020204030204" pitchFamily="34" charset="0"/>
                          <a:cs typeface="Times New Roman" panose="02020603050405020304" pitchFamily="18" charset="0"/>
                        </a:rPr>
                        <a:t> </a:t>
                      </a:r>
                      <a:endParaRPr lang="pl-PL"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3641630585"/>
                  </a:ext>
                </a:extLst>
              </a:tr>
              <a:tr h="0">
                <a:tc vMerge="1">
                  <a:txBody>
                    <a:bodyPr/>
                    <a:lstStyle/>
                    <a:p>
                      <a:endParaRPr lang="en-GB"/>
                    </a:p>
                  </a:txBody>
                  <a:tcPr/>
                </a:tc>
                <a:tc>
                  <a:txBody>
                    <a:bodyPr/>
                    <a:lstStyle/>
                    <a:p>
                      <a:pPr>
                        <a:lnSpc>
                          <a:spcPct val="105000"/>
                        </a:lnSpc>
                        <a:spcBef>
                          <a:spcPts val="200"/>
                        </a:spcBef>
                        <a:spcAft>
                          <a:spcPts val="200"/>
                        </a:spcAft>
                      </a:pPr>
                      <a:r>
                        <a:rPr lang="pl-PL" sz="1250">
                          <a:effectLst/>
                          <a:latin typeface="Calibri" panose="020F0502020204030204" pitchFamily="34" charset="0"/>
                          <a:ea typeface="Calibri" panose="020F0502020204030204" pitchFamily="34" charset="0"/>
                          <a:cs typeface="Times New Roman" panose="02020603050405020304" pitchFamily="18" charset="0"/>
                        </a:rPr>
                        <a:t>Ubóstwo energetyczne części mieszkańców.</a:t>
                      </a:r>
                      <a:endParaRPr lang="pl-PL" sz="125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25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1280238422"/>
                  </a:ext>
                </a:extLst>
              </a:tr>
            </a:tbl>
          </a:graphicData>
        </a:graphic>
      </p:graphicFrame>
      <p:pic>
        <p:nvPicPr>
          <p:cNvPr id="8" name="Grafika 7" descr="Ostrzeżenie z wypełnieniem pełnym">
            <a:extLst>
              <a:ext uri="{FF2B5EF4-FFF2-40B4-BE49-F238E27FC236}">
                <a16:creationId xmlns:a16="http://schemas.microsoft.com/office/drawing/2014/main" id="{3E1713F7-FAC4-4601-89C8-69E04E6DCC7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77600" y="2996657"/>
            <a:ext cx="914400" cy="914400"/>
          </a:xfrm>
          <a:prstGeom prst="rect">
            <a:avLst/>
          </a:prstGeom>
        </p:spPr>
      </p:pic>
    </p:spTree>
    <p:extLst>
      <p:ext uri="{BB962C8B-B14F-4D97-AF65-F5344CB8AC3E}">
        <p14:creationId xmlns:p14="http://schemas.microsoft.com/office/powerpoint/2010/main" val="8823440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Schemat blokowy: dokument 7">
            <a:extLst>
              <a:ext uri="{FF2B5EF4-FFF2-40B4-BE49-F238E27FC236}">
                <a16:creationId xmlns:a16="http://schemas.microsoft.com/office/drawing/2014/main" id="{934C94C5-3B84-4462-9ABA-D44523240FE2}"/>
              </a:ext>
            </a:extLst>
          </p:cNvPr>
          <p:cNvSpPr/>
          <p:nvPr/>
        </p:nvSpPr>
        <p:spPr>
          <a:xfrm>
            <a:off x="5389787" y="3227333"/>
            <a:ext cx="2035277" cy="894953"/>
          </a:xfrm>
          <a:prstGeom prst="flowChartDocumen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Dane badawcze ilościowe</a:t>
            </a:r>
            <a:endParaRPr lang="en-GB" dirty="0"/>
          </a:p>
        </p:txBody>
      </p:sp>
      <p:sp>
        <p:nvSpPr>
          <p:cNvPr id="2" name="Tytuł 1">
            <a:extLst>
              <a:ext uri="{FF2B5EF4-FFF2-40B4-BE49-F238E27FC236}">
                <a16:creationId xmlns:a16="http://schemas.microsoft.com/office/drawing/2014/main" id="{E3A400B0-2878-4995-BD99-6DAE25C6118D}"/>
              </a:ext>
            </a:extLst>
          </p:cNvPr>
          <p:cNvSpPr>
            <a:spLocks noGrp="1"/>
          </p:cNvSpPr>
          <p:nvPr>
            <p:ph type="title"/>
          </p:nvPr>
        </p:nvSpPr>
        <p:spPr>
          <a:xfrm>
            <a:off x="0" y="365124"/>
            <a:ext cx="12192000" cy="1080000"/>
          </a:xfrm>
          <a:solidFill>
            <a:schemeClr val="accent1">
              <a:lumMod val="75000"/>
            </a:schemeClr>
          </a:solidFill>
        </p:spPr>
        <p:txBody>
          <a:bodyPr/>
          <a:lstStyle/>
          <a:p>
            <a:pPr marL="268288"/>
            <a:r>
              <a:rPr lang="pl-PL" b="1" dirty="0">
                <a:solidFill>
                  <a:schemeClr val="bg1"/>
                </a:solidFill>
              </a:rPr>
              <a:t>Cele badania i koncepcja badania</a:t>
            </a:r>
          </a:p>
        </p:txBody>
      </p:sp>
      <p:sp>
        <p:nvSpPr>
          <p:cNvPr id="3" name="Symbol zastępczy zawartości 2">
            <a:extLst>
              <a:ext uri="{FF2B5EF4-FFF2-40B4-BE49-F238E27FC236}">
                <a16:creationId xmlns:a16="http://schemas.microsoft.com/office/drawing/2014/main" id="{FE6C2031-3FCC-4FBB-9331-3B2E69D669C5}"/>
              </a:ext>
            </a:extLst>
          </p:cNvPr>
          <p:cNvSpPr>
            <a:spLocks noGrp="1"/>
          </p:cNvSpPr>
          <p:nvPr>
            <p:ph idx="1"/>
          </p:nvPr>
        </p:nvSpPr>
        <p:spPr>
          <a:xfrm>
            <a:off x="297961" y="1663216"/>
            <a:ext cx="3910485" cy="2822295"/>
          </a:xfrm>
          <a:ln>
            <a:solidFill>
              <a:schemeClr val="accent1">
                <a:shade val="50000"/>
              </a:schemeClr>
            </a:solidFill>
          </a:ln>
        </p:spPr>
        <p:txBody>
          <a:bodyPr>
            <a:noAutofit/>
          </a:bodyPr>
          <a:lstStyle/>
          <a:p>
            <a:pPr marL="0" indent="0">
              <a:buNone/>
            </a:pPr>
            <a:r>
              <a:rPr lang="pl-PL" sz="1800" b="1" dirty="0">
                <a:solidFill>
                  <a:srgbClr val="7030A0"/>
                </a:solidFill>
              </a:rPr>
              <a:t>Cel główny: </a:t>
            </a:r>
            <a:r>
              <a:rPr lang="pl-PL" sz="1800" dirty="0">
                <a:effectLst/>
                <a:latin typeface="Calibri" panose="020F0502020204030204" pitchFamily="34" charset="0"/>
                <a:ea typeface="Calibri" panose="020F0502020204030204" pitchFamily="34" charset="0"/>
                <a:cs typeface="Times New Roman" panose="02020603050405020304" pitchFamily="18" charset="0"/>
              </a:rPr>
              <a:t>wskazanie możliwości i zasadności zastosowania instrumentów finansowych w celach politycznych i celach szczegółowych wraz z uzasadnieniem oraz oceną zapotrzebowania na instrumenty finansowe wraz z oszacowaniem wielkości luki finansowej w województwie zachodniopomorskim wynikającej z zapisów art. 52(3) Rozporządzenia Ogólnego</a:t>
            </a:r>
            <a:endParaRPr lang="pl-PL" sz="24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Symbol zastępczy numeru slajdu 4">
            <a:extLst>
              <a:ext uri="{FF2B5EF4-FFF2-40B4-BE49-F238E27FC236}">
                <a16:creationId xmlns:a16="http://schemas.microsoft.com/office/drawing/2014/main" id="{0AD41BA2-B759-416E-8ECF-6FFA915980E3}"/>
              </a:ext>
            </a:extLst>
          </p:cNvPr>
          <p:cNvSpPr>
            <a:spLocks noGrp="1"/>
          </p:cNvSpPr>
          <p:nvPr>
            <p:ph type="sldNum" sz="quarter" idx="12"/>
          </p:nvPr>
        </p:nvSpPr>
        <p:spPr/>
        <p:txBody>
          <a:bodyPr/>
          <a:lstStyle/>
          <a:p>
            <a:fld id="{89092D38-02B6-46AA-A7F7-47DE94434F63}" type="slidenum">
              <a:rPr lang="pl-PL" smtClean="0"/>
              <a:t>2</a:t>
            </a:fld>
            <a:endParaRPr lang="pl-PL" dirty="0"/>
          </a:p>
        </p:txBody>
      </p:sp>
      <p:sp>
        <p:nvSpPr>
          <p:cNvPr id="6" name="Schemat blokowy: dokument 5">
            <a:extLst>
              <a:ext uri="{FF2B5EF4-FFF2-40B4-BE49-F238E27FC236}">
                <a16:creationId xmlns:a16="http://schemas.microsoft.com/office/drawing/2014/main" id="{E40E986E-FE7E-4199-A988-7512F304D396}"/>
              </a:ext>
            </a:extLst>
          </p:cNvPr>
          <p:cNvSpPr/>
          <p:nvPr/>
        </p:nvSpPr>
        <p:spPr>
          <a:xfrm>
            <a:off x="4876801" y="1720318"/>
            <a:ext cx="2035277" cy="894953"/>
          </a:xfrm>
          <a:prstGeom prst="flowChartDocumen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Dane zastane</a:t>
            </a:r>
            <a:endParaRPr lang="en-GB" dirty="0"/>
          </a:p>
        </p:txBody>
      </p:sp>
      <p:sp>
        <p:nvSpPr>
          <p:cNvPr id="9" name="Schemat blokowy: dokument 8">
            <a:extLst>
              <a:ext uri="{FF2B5EF4-FFF2-40B4-BE49-F238E27FC236}">
                <a16:creationId xmlns:a16="http://schemas.microsoft.com/office/drawing/2014/main" id="{2B66AF17-88F1-4D70-A804-EB5614B9F936}"/>
              </a:ext>
            </a:extLst>
          </p:cNvPr>
          <p:cNvSpPr/>
          <p:nvPr/>
        </p:nvSpPr>
        <p:spPr>
          <a:xfrm>
            <a:off x="5389787" y="4973039"/>
            <a:ext cx="2035277" cy="894953"/>
          </a:xfrm>
          <a:prstGeom prst="flowChartDocument">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Dane badawcze jakościowe</a:t>
            </a:r>
            <a:endParaRPr lang="en-GB" dirty="0"/>
          </a:p>
        </p:txBody>
      </p:sp>
      <p:sp>
        <p:nvSpPr>
          <p:cNvPr id="10" name="pole tekstowe 9">
            <a:extLst>
              <a:ext uri="{FF2B5EF4-FFF2-40B4-BE49-F238E27FC236}">
                <a16:creationId xmlns:a16="http://schemas.microsoft.com/office/drawing/2014/main" id="{399BF092-DAAD-4076-BC05-73C207D30B5B}"/>
              </a:ext>
            </a:extLst>
          </p:cNvPr>
          <p:cNvSpPr txBox="1"/>
          <p:nvPr/>
        </p:nvSpPr>
        <p:spPr>
          <a:xfrm>
            <a:off x="6163958" y="3900737"/>
            <a:ext cx="1520153" cy="584775"/>
          </a:xfrm>
          <a:prstGeom prst="rect">
            <a:avLst/>
          </a:prstGeom>
          <a:solidFill>
            <a:srgbClr val="FFFF00"/>
          </a:solidFill>
        </p:spPr>
        <p:txBody>
          <a:bodyPr wrap="square" rtlCol="0">
            <a:spAutoFit/>
          </a:bodyPr>
          <a:lstStyle/>
          <a:p>
            <a:r>
              <a:rPr lang="pl-PL" sz="1600" dirty="0"/>
              <a:t>6 grup respondentów</a:t>
            </a:r>
            <a:endParaRPr lang="en-GB" sz="1600" dirty="0"/>
          </a:p>
        </p:txBody>
      </p:sp>
      <p:sp>
        <p:nvSpPr>
          <p:cNvPr id="12" name="pole tekstowe 11">
            <a:extLst>
              <a:ext uri="{FF2B5EF4-FFF2-40B4-BE49-F238E27FC236}">
                <a16:creationId xmlns:a16="http://schemas.microsoft.com/office/drawing/2014/main" id="{21A92794-91BA-4389-A146-6D7E46CBF863}"/>
              </a:ext>
            </a:extLst>
          </p:cNvPr>
          <p:cNvSpPr txBox="1"/>
          <p:nvPr/>
        </p:nvSpPr>
        <p:spPr>
          <a:xfrm>
            <a:off x="6163958" y="5601132"/>
            <a:ext cx="1520153" cy="584775"/>
          </a:xfrm>
          <a:prstGeom prst="rect">
            <a:avLst/>
          </a:prstGeom>
          <a:solidFill>
            <a:srgbClr val="FFFF00"/>
          </a:solidFill>
        </p:spPr>
        <p:txBody>
          <a:bodyPr wrap="square" rtlCol="0">
            <a:spAutoFit/>
          </a:bodyPr>
          <a:lstStyle/>
          <a:p>
            <a:r>
              <a:rPr lang="pl-PL" sz="1600" dirty="0"/>
              <a:t>3 grupy respondentów</a:t>
            </a:r>
            <a:endParaRPr lang="en-GB" sz="1600" dirty="0"/>
          </a:p>
        </p:txBody>
      </p:sp>
      <p:sp>
        <p:nvSpPr>
          <p:cNvPr id="13" name="Łza 12">
            <a:extLst>
              <a:ext uri="{FF2B5EF4-FFF2-40B4-BE49-F238E27FC236}">
                <a16:creationId xmlns:a16="http://schemas.microsoft.com/office/drawing/2014/main" id="{1BD18B03-FCE8-4EA9-8177-E095D1DC63D4}"/>
              </a:ext>
            </a:extLst>
          </p:cNvPr>
          <p:cNvSpPr/>
          <p:nvPr/>
        </p:nvSpPr>
        <p:spPr>
          <a:xfrm>
            <a:off x="7835022" y="1604494"/>
            <a:ext cx="1236303" cy="1181908"/>
          </a:xfrm>
          <a:prstGeom prst="teardrop">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Analiza danych</a:t>
            </a:r>
            <a:endParaRPr lang="en-GB" dirty="0"/>
          </a:p>
        </p:txBody>
      </p:sp>
      <p:sp>
        <p:nvSpPr>
          <p:cNvPr id="14" name="Łza 13">
            <a:extLst>
              <a:ext uri="{FF2B5EF4-FFF2-40B4-BE49-F238E27FC236}">
                <a16:creationId xmlns:a16="http://schemas.microsoft.com/office/drawing/2014/main" id="{6D79D671-624F-4A87-BE76-DB8894A9510D}"/>
              </a:ext>
            </a:extLst>
          </p:cNvPr>
          <p:cNvSpPr/>
          <p:nvPr/>
        </p:nvSpPr>
        <p:spPr>
          <a:xfrm>
            <a:off x="7903769" y="3078292"/>
            <a:ext cx="1236303" cy="1181908"/>
          </a:xfrm>
          <a:prstGeom prst="teardrop">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a:t>Analiza danych</a:t>
            </a:r>
            <a:endParaRPr lang="en-GB" dirty="0"/>
          </a:p>
        </p:txBody>
      </p:sp>
      <p:sp>
        <p:nvSpPr>
          <p:cNvPr id="15" name="Łza 14">
            <a:extLst>
              <a:ext uri="{FF2B5EF4-FFF2-40B4-BE49-F238E27FC236}">
                <a16:creationId xmlns:a16="http://schemas.microsoft.com/office/drawing/2014/main" id="{6A286A07-2144-4A55-8942-528F31E34094}"/>
              </a:ext>
            </a:extLst>
          </p:cNvPr>
          <p:cNvSpPr/>
          <p:nvPr/>
        </p:nvSpPr>
        <p:spPr>
          <a:xfrm>
            <a:off x="7848807" y="4825986"/>
            <a:ext cx="1236303" cy="1181908"/>
          </a:xfrm>
          <a:prstGeom prst="teardrop">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a:t>Analiza danych</a:t>
            </a:r>
            <a:endParaRPr lang="en-GB" dirty="0"/>
          </a:p>
        </p:txBody>
      </p:sp>
      <p:sp>
        <p:nvSpPr>
          <p:cNvPr id="16" name="Prostokąt: zaokrąglone rogi 15">
            <a:extLst>
              <a:ext uri="{FF2B5EF4-FFF2-40B4-BE49-F238E27FC236}">
                <a16:creationId xmlns:a16="http://schemas.microsoft.com/office/drawing/2014/main" id="{4DFC3243-7C8C-4C1C-AE89-E80486640FE1}"/>
              </a:ext>
            </a:extLst>
          </p:cNvPr>
          <p:cNvSpPr/>
          <p:nvPr/>
        </p:nvSpPr>
        <p:spPr>
          <a:xfrm>
            <a:off x="10147317" y="1667310"/>
            <a:ext cx="1647117" cy="1080000"/>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600" b="1" dirty="0">
                <a:solidFill>
                  <a:schemeClr val="tx1"/>
                </a:solidFill>
              </a:rPr>
              <a:t>Synteza wyników – M1</a:t>
            </a:r>
            <a:endParaRPr lang="en-GB" sz="1600" b="1" dirty="0">
              <a:solidFill>
                <a:schemeClr val="tx1"/>
              </a:solidFill>
            </a:endParaRPr>
          </a:p>
        </p:txBody>
      </p:sp>
      <p:sp>
        <p:nvSpPr>
          <p:cNvPr id="17" name="Prostokąt: jeden ścięty róg 16">
            <a:extLst>
              <a:ext uri="{FF2B5EF4-FFF2-40B4-BE49-F238E27FC236}">
                <a16:creationId xmlns:a16="http://schemas.microsoft.com/office/drawing/2014/main" id="{4A79982A-B8DE-4C6B-A85A-D466BB18D063}"/>
              </a:ext>
            </a:extLst>
          </p:cNvPr>
          <p:cNvSpPr/>
          <p:nvPr/>
        </p:nvSpPr>
        <p:spPr>
          <a:xfrm>
            <a:off x="10174354" y="2994248"/>
            <a:ext cx="1601507" cy="590104"/>
          </a:xfrm>
          <a:prstGeom prst="snip1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600" dirty="0"/>
              <a:t>Rekomendacje</a:t>
            </a:r>
            <a:endParaRPr lang="en-GB" sz="1600" dirty="0"/>
          </a:p>
        </p:txBody>
      </p:sp>
      <p:sp>
        <p:nvSpPr>
          <p:cNvPr id="18" name="Prostokąt: zaokrąglone rogi 17">
            <a:extLst>
              <a:ext uri="{FF2B5EF4-FFF2-40B4-BE49-F238E27FC236}">
                <a16:creationId xmlns:a16="http://schemas.microsoft.com/office/drawing/2014/main" id="{51E27BC8-84D1-4C9C-A526-64FED32C2988}"/>
              </a:ext>
            </a:extLst>
          </p:cNvPr>
          <p:cNvSpPr/>
          <p:nvPr/>
        </p:nvSpPr>
        <p:spPr>
          <a:xfrm>
            <a:off x="10160568" y="3831290"/>
            <a:ext cx="1647117" cy="1080000"/>
          </a:xfrm>
          <a:prstGeom prst="round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600" b="1" dirty="0">
                <a:solidFill>
                  <a:schemeClr val="tx1"/>
                </a:solidFill>
              </a:rPr>
              <a:t>Synteza wyników – M2</a:t>
            </a:r>
            <a:endParaRPr lang="en-GB" sz="1600" b="1" dirty="0">
              <a:solidFill>
                <a:schemeClr val="tx1"/>
              </a:solidFill>
            </a:endParaRPr>
          </a:p>
        </p:txBody>
      </p:sp>
      <p:sp>
        <p:nvSpPr>
          <p:cNvPr id="19" name="Prostokąt: jeden ścięty róg 18">
            <a:extLst>
              <a:ext uri="{FF2B5EF4-FFF2-40B4-BE49-F238E27FC236}">
                <a16:creationId xmlns:a16="http://schemas.microsoft.com/office/drawing/2014/main" id="{F8DA79E1-EB08-4074-98F3-D2BAD23F0F4A}"/>
              </a:ext>
            </a:extLst>
          </p:cNvPr>
          <p:cNvSpPr/>
          <p:nvPr/>
        </p:nvSpPr>
        <p:spPr>
          <a:xfrm>
            <a:off x="10191318" y="5190690"/>
            <a:ext cx="1602793" cy="590104"/>
          </a:xfrm>
          <a:prstGeom prst="snip1Rect">
            <a:avLst/>
          </a:prstGeom>
          <a:solidFill>
            <a:schemeClr val="bg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600"/>
              <a:t>Rekomendacje</a:t>
            </a:r>
            <a:endParaRPr lang="en-GB" sz="1600" dirty="0"/>
          </a:p>
        </p:txBody>
      </p:sp>
      <p:sp>
        <p:nvSpPr>
          <p:cNvPr id="20" name="pole tekstowe 19">
            <a:extLst>
              <a:ext uri="{FF2B5EF4-FFF2-40B4-BE49-F238E27FC236}">
                <a16:creationId xmlns:a16="http://schemas.microsoft.com/office/drawing/2014/main" id="{F304977B-7455-4D06-829C-3970779900DE}"/>
              </a:ext>
            </a:extLst>
          </p:cNvPr>
          <p:cNvSpPr txBox="1"/>
          <p:nvPr/>
        </p:nvSpPr>
        <p:spPr>
          <a:xfrm>
            <a:off x="5904912" y="2303005"/>
            <a:ext cx="1263310" cy="338554"/>
          </a:xfrm>
          <a:prstGeom prst="rect">
            <a:avLst/>
          </a:prstGeom>
          <a:solidFill>
            <a:srgbClr val="FFFF00"/>
          </a:solidFill>
        </p:spPr>
        <p:txBody>
          <a:bodyPr wrap="square" rtlCol="0">
            <a:spAutoFit/>
          </a:bodyPr>
          <a:lstStyle/>
          <a:p>
            <a:r>
              <a:rPr lang="pl-PL" sz="1600" dirty="0"/>
              <a:t>Dokumenty</a:t>
            </a:r>
            <a:endParaRPr lang="en-GB" sz="1600" dirty="0"/>
          </a:p>
        </p:txBody>
      </p:sp>
      <p:cxnSp>
        <p:nvCxnSpPr>
          <p:cNvPr id="22" name="Łącznik prosty ze strzałką 21">
            <a:extLst>
              <a:ext uri="{FF2B5EF4-FFF2-40B4-BE49-F238E27FC236}">
                <a16:creationId xmlns:a16="http://schemas.microsoft.com/office/drawing/2014/main" id="{390A8526-CB4D-481E-8C4C-B17502B6466B}"/>
              </a:ext>
            </a:extLst>
          </p:cNvPr>
          <p:cNvCxnSpPr>
            <a:stCxn id="6" idx="3"/>
          </p:cNvCxnSpPr>
          <p:nvPr/>
        </p:nvCxnSpPr>
        <p:spPr>
          <a:xfrm flipV="1">
            <a:off x="6912078" y="2167794"/>
            <a:ext cx="922944" cy="1"/>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29" name="Łącznik prosty ze strzałką 28">
            <a:extLst>
              <a:ext uri="{FF2B5EF4-FFF2-40B4-BE49-F238E27FC236}">
                <a16:creationId xmlns:a16="http://schemas.microsoft.com/office/drawing/2014/main" id="{5B22B9D5-BA50-4DD2-95D6-23D984933EA8}"/>
              </a:ext>
            </a:extLst>
          </p:cNvPr>
          <p:cNvCxnSpPr>
            <a:stCxn id="8" idx="3"/>
            <a:endCxn id="14" idx="4"/>
          </p:cNvCxnSpPr>
          <p:nvPr/>
        </p:nvCxnSpPr>
        <p:spPr>
          <a:xfrm flipV="1">
            <a:off x="7425064" y="3669246"/>
            <a:ext cx="478705" cy="556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1" name="Łącznik prosty ze strzałką 30">
            <a:extLst>
              <a:ext uri="{FF2B5EF4-FFF2-40B4-BE49-F238E27FC236}">
                <a16:creationId xmlns:a16="http://schemas.microsoft.com/office/drawing/2014/main" id="{4A0EFBF2-94DA-4007-B93F-345E04268335}"/>
              </a:ext>
            </a:extLst>
          </p:cNvPr>
          <p:cNvCxnSpPr>
            <a:stCxn id="9" idx="3"/>
            <a:endCxn id="15" idx="4"/>
          </p:cNvCxnSpPr>
          <p:nvPr/>
        </p:nvCxnSpPr>
        <p:spPr>
          <a:xfrm flipV="1">
            <a:off x="7425064" y="5416940"/>
            <a:ext cx="423743" cy="3576"/>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33" name="Łącznik: łamany 32">
            <a:extLst>
              <a:ext uri="{FF2B5EF4-FFF2-40B4-BE49-F238E27FC236}">
                <a16:creationId xmlns:a16="http://schemas.microsoft.com/office/drawing/2014/main" id="{40D0DD99-E62D-4C83-90E2-EECED272CF77}"/>
              </a:ext>
            </a:extLst>
          </p:cNvPr>
          <p:cNvCxnSpPr>
            <a:cxnSpLocks/>
          </p:cNvCxnSpPr>
          <p:nvPr/>
        </p:nvCxnSpPr>
        <p:spPr>
          <a:xfrm flipV="1">
            <a:off x="9085110" y="2180806"/>
            <a:ext cx="1062207" cy="3209630"/>
          </a:xfrm>
          <a:prstGeom prst="bentConnector3">
            <a:avLst/>
          </a:prstGeom>
          <a:ln>
            <a:tailEnd type="triangle"/>
          </a:ln>
        </p:spPr>
        <p:style>
          <a:lnRef idx="3">
            <a:schemeClr val="dk1"/>
          </a:lnRef>
          <a:fillRef idx="0">
            <a:schemeClr val="dk1"/>
          </a:fillRef>
          <a:effectRef idx="2">
            <a:schemeClr val="dk1"/>
          </a:effectRef>
          <a:fontRef idx="minor">
            <a:schemeClr val="tx1"/>
          </a:fontRef>
        </p:style>
      </p:cxnSp>
      <p:cxnSp>
        <p:nvCxnSpPr>
          <p:cNvPr id="37" name="Łącznik prosty ze strzałką 36">
            <a:extLst>
              <a:ext uri="{FF2B5EF4-FFF2-40B4-BE49-F238E27FC236}">
                <a16:creationId xmlns:a16="http://schemas.microsoft.com/office/drawing/2014/main" id="{67872272-3CF3-45C8-9C75-F0902BB9CBC3}"/>
              </a:ext>
            </a:extLst>
          </p:cNvPr>
          <p:cNvCxnSpPr>
            <a:stCxn id="14" idx="0"/>
          </p:cNvCxnSpPr>
          <p:nvPr/>
        </p:nvCxnSpPr>
        <p:spPr>
          <a:xfrm>
            <a:off x="9140072" y="3669246"/>
            <a:ext cx="462889"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41" name="Łącznik prosty ze strzałką 40">
            <a:extLst>
              <a:ext uri="{FF2B5EF4-FFF2-40B4-BE49-F238E27FC236}">
                <a16:creationId xmlns:a16="http://schemas.microsoft.com/office/drawing/2014/main" id="{34C5EBA0-F021-4613-805A-A7E640E7409B}"/>
              </a:ext>
            </a:extLst>
          </p:cNvPr>
          <p:cNvCxnSpPr>
            <a:cxnSpLocks/>
          </p:cNvCxnSpPr>
          <p:nvPr/>
        </p:nvCxnSpPr>
        <p:spPr>
          <a:xfrm>
            <a:off x="9071325" y="2182196"/>
            <a:ext cx="531636"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43" name="Łącznik prosty ze strzałką 42">
            <a:extLst>
              <a:ext uri="{FF2B5EF4-FFF2-40B4-BE49-F238E27FC236}">
                <a16:creationId xmlns:a16="http://schemas.microsoft.com/office/drawing/2014/main" id="{25E6540B-E49F-423B-B858-26101A933285}"/>
              </a:ext>
            </a:extLst>
          </p:cNvPr>
          <p:cNvCxnSpPr>
            <a:cxnSpLocks/>
            <a:stCxn id="16" idx="2"/>
            <a:endCxn id="17" idx="3"/>
          </p:cNvCxnSpPr>
          <p:nvPr/>
        </p:nvCxnSpPr>
        <p:spPr>
          <a:xfrm>
            <a:off x="10970876" y="2747310"/>
            <a:ext cx="4232" cy="24693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46" name="Łącznik prosty ze strzałką 45">
            <a:extLst>
              <a:ext uri="{FF2B5EF4-FFF2-40B4-BE49-F238E27FC236}">
                <a16:creationId xmlns:a16="http://schemas.microsoft.com/office/drawing/2014/main" id="{C728B718-69B2-4F85-A7A6-23F587B633E2}"/>
              </a:ext>
            </a:extLst>
          </p:cNvPr>
          <p:cNvCxnSpPr>
            <a:stCxn id="17" idx="1"/>
            <a:endCxn id="18" idx="0"/>
          </p:cNvCxnSpPr>
          <p:nvPr/>
        </p:nvCxnSpPr>
        <p:spPr>
          <a:xfrm>
            <a:off x="10975108" y="3584352"/>
            <a:ext cx="9019" cy="246938"/>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48" name="Łącznik prosty ze strzałką 47">
            <a:extLst>
              <a:ext uri="{FF2B5EF4-FFF2-40B4-BE49-F238E27FC236}">
                <a16:creationId xmlns:a16="http://schemas.microsoft.com/office/drawing/2014/main" id="{5F317C02-1D5B-4AE4-A534-0449C7A1E468}"/>
              </a:ext>
            </a:extLst>
          </p:cNvPr>
          <p:cNvCxnSpPr>
            <a:stCxn id="18" idx="2"/>
            <a:endCxn id="19" idx="3"/>
          </p:cNvCxnSpPr>
          <p:nvPr/>
        </p:nvCxnSpPr>
        <p:spPr>
          <a:xfrm>
            <a:off x="10984127" y="4911290"/>
            <a:ext cx="8588" cy="27940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53" name="Łącznik: łamany 52">
            <a:extLst>
              <a:ext uri="{FF2B5EF4-FFF2-40B4-BE49-F238E27FC236}">
                <a16:creationId xmlns:a16="http://schemas.microsoft.com/office/drawing/2014/main" id="{6A838CCA-C200-4CE6-ACFF-5EC2AC01C095}"/>
              </a:ext>
            </a:extLst>
          </p:cNvPr>
          <p:cNvCxnSpPr>
            <a:cxnSpLocks/>
          </p:cNvCxnSpPr>
          <p:nvPr/>
        </p:nvCxnSpPr>
        <p:spPr>
          <a:xfrm rot="5400000" flipH="1" flipV="1">
            <a:off x="9461935" y="4813781"/>
            <a:ext cx="1141123" cy="282647"/>
          </a:xfrm>
          <a:prstGeom prst="bentConnector2">
            <a:avLst/>
          </a:prstGeom>
          <a:ln>
            <a:tailEnd type="triangle"/>
          </a:ln>
        </p:spPr>
        <p:style>
          <a:lnRef idx="3">
            <a:schemeClr val="dk1"/>
          </a:lnRef>
          <a:fillRef idx="0">
            <a:schemeClr val="dk1"/>
          </a:fillRef>
          <a:effectRef idx="2">
            <a:schemeClr val="dk1"/>
          </a:effectRef>
          <a:fontRef idx="minor">
            <a:schemeClr val="tx1"/>
          </a:fontRef>
        </p:style>
      </p:cxnSp>
      <p:cxnSp>
        <p:nvCxnSpPr>
          <p:cNvPr id="56" name="Łącznik prosty 55">
            <a:extLst>
              <a:ext uri="{FF2B5EF4-FFF2-40B4-BE49-F238E27FC236}">
                <a16:creationId xmlns:a16="http://schemas.microsoft.com/office/drawing/2014/main" id="{02677766-9F85-4B5B-BC9D-971DD7DC91A6}"/>
              </a:ext>
            </a:extLst>
          </p:cNvPr>
          <p:cNvCxnSpPr/>
          <p:nvPr/>
        </p:nvCxnSpPr>
        <p:spPr>
          <a:xfrm>
            <a:off x="9085110" y="5527016"/>
            <a:ext cx="792811" cy="0"/>
          </a:xfrm>
          <a:prstGeom prst="line">
            <a:avLst/>
          </a:prstGeom>
        </p:spPr>
        <p:style>
          <a:lnRef idx="3">
            <a:schemeClr val="dk1"/>
          </a:lnRef>
          <a:fillRef idx="0">
            <a:schemeClr val="dk1"/>
          </a:fillRef>
          <a:effectRef idx="2">
            <a:schemeClr val="dk1"/>
          </a:effectRef>
          <a:fontRef idx="minor">
            <a:schemeClr val="tx1"/>
          </a:fontRef>
        </p:style>
      </p:cxnSp>
      <p:cxnSp>
        <p:nvCxnSpPr>
          <p:cNvPr id="58" name="Łącznik prosty 57">
            <a:extLst>
              <a:ext uri="{FF2B5EF4-FFF2-40B4-BE49-F238E27FC236}">
                <a16:creationId xmlns:a16="http://schemas.microsoft.com/office/drawing/2014/main" id="{39595102-0B15-460E-8336-0DB63E600887}"/>
              </a:ext>
            </a:extLst>
          </p:cNvPr>
          <p:cNvCxnSpPr>
            <a:cxnSpLocks/>
          </p:cNvCxnSpPr>
          <p:nvPr/>
        </p:nvCxnSpPr>
        <p:spPr>
          <a:xfrm flipH="1">
            <a:off x="5097841" y="2588767"/>
            <a:ext cx="17498" cy="2801669"/>
          </a:xfrm>
          <a:prstGeom prst="line">
            <a:avLst/>
          </a:prstGeom>
        </p:spPr>
        <p:style>
          <a:lnRef idx="3">
            <a:schemeClr val="dk1"/>
          </a:lnRef>
          <a:fillRef idx="0">
            <a:schemeClr val="dk1"/>
          </a:fillRef>
          <a:effectRef idx="2">
            <a:schemeClr val="dk1"/>
          </a:effectRef>
          <a:fontRef idx="minor">
            <a:schemeClr val="tx1"/>
          </a:fontRef>
        </p:style>
      </p:cxnSp>
      <p:cxnSp>
        <p:nvCxnSpPr>
          <p:cNvPr id="60" name="Łącznik prosty ze strzałką 59">
            <a:extLst>
              <a:ext uri="{FF2B5EF4-FFF2-40B4-BE49-F238E27FC236}">
                <a16:creationId xmlns:a16="http://schemas.microsoft.com/office/drawing/2014/main" id="{BF557958-B4A5-4E53-B6BF-DE309D574D8B}"/>
              </a:ext>
            </a:extLst>
          </p:cNvPr>
          <p:cNvCxnSpPr>
            <a:endCxn id="8" idx="1"/>
          </p:cNvCxnSpPr>
          <p:nvPr/>
        </p:nvCxnSpPr>
        <p:spPr>
          <a:xfrm>
            <a:off x="5128591" y="3669246"/>
            <a:ext cx="261196" cy="5564"/>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62" name="Łącznik prosty ze strzałką 61">
            <a:extLst>
              <a:ext uri="{FF2B5EF4-FFF2-40B4-BE49-F238E27FC236}">
                <a16:creationId xmlns:a16="http://schemas.microsoft.com/office/drawing/2014/main" id="{605EBBFF-FE31-4EF7-B8F4-CA3B775DC37F}"/>
              </a:ext>
            </a:extLst>
          </p:cNvPr>
          <p:cNvCxnSpPr>
            <a:cxnSpLocks/>
          </p:cNvCxnSpPr>
          <p:nvPr/>
        </p:nvCxnSpPr>
        <p:spPr>
          <a:xfrm>
            <a:off x="5097841" y="5394012"/>
            <a:ext cx="291946"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65" name="pole tekstowe 64">
            <a:extLst>
              <a:ext uri="{FF2B5EF4-FFF2-40B4-BE49-F238E27FC236}">
                <a16:creationId xmlns:a16="http://schemas.microsoft.com/office/drawing/2014/main" id="{AD749880-40A9-4A8D-91C7-0BCB60B888F2}"/>
              </a:ext>
            </a:extLst>
          </p:cNvPr>
          <p:cNvSpPr txBox="1"/>
          <p:nvPr/>
        </p:nvSpPr>
        <p:spPr>
          <a:xfrm>
            <a:off x="4690839" y="2489589"/>
            <a:ext cx="400110" cy="2822295"/>
          </a:xfrm>
          <a:prstGeom prst="rect">
            <a:avLst/>
          </a:prstGeom>
          <a:noFill/>
        </p:spPr>
        <p:txBody>
          <a:bodyPr vert="vert270" wrap="square" rtlCol="0">
            <a:spAutoFit/>
          </a:bodyPr>
          <a:lstStyle/>
          <a:p>
            <a:r>
              <a:rPr lang="pl-PL" sz="1400" dirty="0"/>
              <a:t>Dopracowanie narzędzi badawczych</a:t>
            </a:r>
            <a:endParaRPr lang="en-GB" sz="1400" dirty="0"/>
          </a:p>
        </p:txBody>
      </p:sp>
      <p:sp>
        <p:nvSpPr>
          <p:cNvPr id="66" name="Owal 65">
            <a:extLst>
              <a:ext uri="{FF2B5EF4-FFF2-40B4-BE49-F238E27FC236}">
                <a16:creationId xmlns:a16="http://schemas.microsoft.com/office/drawing/2014/main" id="{94A6CBE9-8936-4788-96A4-25F68C012843}"/>
              </a:ext>
            </a:extLst>
          </p:cNvPr>
          <p:cNvSpPr/>
          <p:nvPr/>
        </p:nvSpPr>
        <p:spPr>
          <a:xfrm>
            <a:off x="297961" y="4825986"/>
            <a:ext cx="1389017" cy="1302184"/>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600" b="1" dirty="0">
                <a:solidFill>
                  <a:schemeClr val="bg1"/>
                </a:solidFill>
              </a:rPr>
              <a:t>Moduł 1</a:t>
            </a:r>
            <a:endParaRPr lang="en-GB" sz="1600" b="1" dirty="0">
              <a:solidFill>
                <a:schemeClr val="bg1"/>
              </a:solidFill>
            </a:endParaRPr>
          </a:p>
        </p:txBody>
      </p:sp>
      <p:sp>
        <p:nvSpPr>
          <p:cNvPr id="67" name="Owal 66">
            <a:extLst>
              <a:ext uri="{FF2B5EF4-FFF2-40B4-BE49-F238E27FC236}">
                <a16:creationId xmlns:a16="http://schemas.microsoft.com/office/drawing/2014/main" id="{99EBC888-C303-465C-B155-0EBFA7BE3BA4}"/>
              </a:ext>
            </a:extLst>
          </p:cNvPr>
          <p:cNvSpPr/>
          <p:nvPr/>
        </p:nvSpPr>
        <p:spPr>
          <a:xfrm>
            <a:off x="2805437" y="4825986"/>
            <a:ext cx="1389017" cy="1302184"/>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600" b="1" dirty="0">
                <a:solidFill>
                  <a:schemeClr val="bg1"/>
                </a:solidFill>
              </a:rPr>
              <a:t>Moduł 2</a:t>
            </a:r>
            <a:endParaRPr lang="en-GB" sz="1600" b="1" dirty="0">
              <a:solidFill>
                <a:schemeClr val="bg1"/>
              </a:solidFill>
            </a:endParaRPr>
          </a:p>
        </p:txBody>
      </p:sp>
      <p:cxnSp>
        <p:nvCxnSpPr>
          <p:cNvPr id="71" name="Łącznik prosty 70">
            <a:extLst>
              <a:ext uri="{FF2B5EF4-FFF2-40B4-BE49-F238E27FC236}">
                <a16:creationId xmlns:a16="http://schemas.microsoft.com/office/drawing/2014/main" id="{6EE798F3-9AB7-4A3E-97EA-44593C474BF3}"/>
              </a:ext>
            </a:extLst>
          </p:cNvPr>
          <p:cNvCxnSpPr>
            <a:cxnSpLocks/>
          </p:cNvCxnSpPr>
          <p:nvPr/>
        </p:nvCxnSpPr>
        <p:spPr>
          <a:xfrm flipH="1">
            <a:off x="2253203" y="4498763"/>
            <a:ext cx="1" cy="705179"/>
          </a:xfrm>
          <a:prstGeom prst="line">
            <a:avLst/>
          </a:prstGeom>
        </p:spPr>
        <p:style>
          <a:lnRef idx="3">
            <a:schemeClr val="dk1"/>
          </a:lnRef>
          <a:fillRef idx="0">
            <a:schemeClr val="dk1"/>
          </a:fillRef>
          <a:effectRef idx="2">
            <a:schemeClr val="dk1"/>
          </a:effectRef>
          <a:fontRef idx="minor">
            <a:schemeClr val="tx1"/>
          </a:fontRef>
        </p:style>
      </p:cxnSp>
      <p:cxnSp>
        <p:nvCxnSpPr>
          <p:cNvPr id="75" name="Łącznik prosty ze strzałką 74">
            <a:extLst>
              <a:ext uri="{FF2B5EF4-FFF2-40B4-BE49-F238E27FC236}">
                <a16:creationId xmlns:a16="http://schemas.microsoft.com/office/drawing/2014/main" id="{BD03B8FA-16D1-41E1-9A9A-5A6C22385563}"/>
              </a:ext>
            </a:extLst>
          </p:cNvPr>
          <p:cNvCxnSpPr/>
          <p:nvPr/>
        </p:nvCxnSpPr>
        <p:spPr>
          <a:xfrm flipH="1">
            <a:off x="1610104" y="5190690"/>
            <a:ext cx="642229"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cxnSp>
        <p:nvCxnSpPr>
          <p:cNvPr id="77" name="Łącznik prosty ze strzałką 76">
            <a:extLst>
              <a:ext uri="{FF2B5EF4-FFF2-40B4-BE49-F238E27FC236}">
                <a16:creationId xmlns:a16="http://schemas.microsoft.com/office/drawing/2014/main" id="{B3740E95-D632-4CB9-853F-010D20526942}"/>
              </a:ext>
            </a:extLst>
          </p:cNvPr>
          <p:cNvCxnSpPr>
            <a:cxnSpLocks/>
            <a:stCxn id="66" idx="6"/>
            <a:endCxn id="67" idx="2"/>
          </p:cNvCxnSpPr>
          <p:nvPr/>
        </p:nvCxnSpPr>
        <p:spPr>
          <a:xfrm>
            <a:off x="1686978" y="5477078"/>
            <a:ext cx="1118459"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
        <p:nvSpPr>
          <p:cNvPr id="80" name="Schemat blokowy: łącznik 79">
            <a:extLst>
              <a:ext uri="{FF2B5EF4-FFF2-40B4-BE49-F238E27FC236}">
                <a16:creationId xmlns:a16="http://schemas.microsoft.com/office/drawing/2014/main" id="{66F69DFC-94CE-4521-BE60-3518905D5BAF}"/>
              </a:ext>
            </a:extLst>
          </p:cNvPr>
          <p:cNvSpPr/>
          <p:nvPr/>
        </p:nvSpPr>
        <p:spPr>
          <a:xfrm>
            <a:off x="11283651" y="2020680"/>
            <a:ext cx="668355" cy="584775"/>
          </a:xfrm>
          <a:prstGeom prst="flowChartConnector">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400" dirty="0"/>
              <a:t>M1</a:t>
            </a:r>
            <a:endParaRPr lang="en-GB" sz="1400" dirty="0"/>
          </a:p>
        </p:txBody>
      </p:sp>
      <p:sp>
        <p:nvSpPr>
          <p:cNvPr id="83" name="Schemat blokowy: łącznik 82">
            <a:extLst>
              <a:ext uri="{FF2B5EF4-FFF2-40B4-BE49-F238E27FC236}">
                <a16:creationId xmlns:a16="http://schemas.microsoft.com/office/drawing/2014/main" id="{2C9A1A75-3BEA-414D-B717-F52FB3CC4E33}"/>
              </a:ext>
            </a:extLst>
          </p:cNvPr>
          <p:cNvSpPr/>
          <p:nvPr/>
        </p:nvSpPr>
        <p:spPr>
          <a:xfrm>
            <a:off x="11313951" y="4206375"/>
            <a:ext cx="668355" cy="584775"/>
          </a:xfrm>
          <a:prstGeom prst="flowChartConnector">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400" dirty="0"/>
              <a:t>M2</a:t>
            </a:r>
            <a:endParaRPr lang="en-GB" sz="1400" dirty="0"/>
          </a:p>
        </p:txBody>
      </p:sp>
      <p:cxnSp>
        <p:nvCxnSpPr>
          <p:cNvPr id="88" name="Łącznik prosty 87">
            <a:extLst>
              <a:ext uri="{FF2B5EF4-FFF2-40B4-BE49-F238E27FC236}">
                <a16:creationId xmlns:a16="http://schemas.microsoft.com/office/drawing/2014/main" id="{C12B06CB-7376-4C91-AC6C-CE2B0972C962}"/>
              </a:ext>
            </a:extLst>
          </p:cNvPr>
          <p:cNvCxnSpPr>
            <a:cxnSpLocks/>
          </p:cNvCxnSpPr>
          <p:nvPr/>
        </p:nvCxnSpPr>
        <p:spPr>
          <a:xfrm>
            <a:off x="8978561" y="2489589"/>
            <a:ext cx="899360" cy="0"/>
          </a:xfrm>
          <a:prstGeom prst="line">
            <a:avLst/>
          </a:prstGeom>
        </p:spPr>
        <p:style>
          <a:lnRef idx="3">
            <a:schemeClr val="dk1"/>
          </a:lnRef>
          <a:fillRef idx="0">
            <a:schemeClr val="dk1"/>
          </a:fillRef>
          <a:effectRef idx="2">
            <a:schemeClr val="dk1"/>
          </a:effectRef>
          <a:fontRef idx="minor">
            <a:schemeClr val="tx1"/>
          </a:fontRef>
        </p:style>
      </p:cxnSp>
      <p:cxnSp>
        <p:nvCxnSpPr>
          <p:cNvPr id="91" name="Łącznik prosty 90">
            <a:extLst>
              <a:ext uri="{FF2B5EF4-FFF2-40B4-BE49-F238E27FC236}">
                <a16:creationId xmlns:a16="http://schemas.microsoft.com/office/drawing/2014/main" id="{ABF9161A-F031-4E3F-BEEF-A1E4EDDE1365}"/>
              </a:ext>
            </a:extLst>
          </p:cNvPr>
          <p:cNvCxnSpPr/>
          <p:nvPr/>
        </p:nvCxnSpPr>
        <p:spPr>
          <a:xfrm>
            <a:off x="9891173" y="2489589"/>
            <a:ext cx="0" cy="1770611"/>
          </a:xfrm>
          <a:prstGeom prst="line">
            <a:avLst/>
          </a:prstGeom>
        </p:spPr>
        <p:style>
          <a:lnRef idx="3">
            <a:schemeClr val="dk1"/>
          </a:lnRef>
          <a:fillRef idx="0">
            <a:schemeClr val="dk1"/>
          </a:fillRef>
          <a:effectRef idx="2">
            <a:schemeClr val="dk1"/>
          </a:effectRef>
          <a:fontRef idx="minor">
            <a:schemeClr val="tx1"/>
          </a:fontRef>
        </p:style>
      </p:cxnSp>
      <p:cxnSp>
        <p:nvCxnSpPr>
          <p:cNvPr id="93" name="Łącznik prosty ze strzałką 92">
            <a:extLst>
              <a:ext uri="{FF2B5EF4-FFF2-40B4-BE49-F238E27FC236}">
                <a16:creationId xmlns:a16="http://schemas.microsoft.com/office/drawing/2014/main" id="{1A614BDB-96D3-4743-9C37-F99CF64C15F2}"/>
              </a:ext>
            </a:extLst>
          </p:cNvPr>
          <p:cNvCxnSpPr/>
          <p:nvPr/>
        </p:nvCxnSpPr>
        <p:spPr>
          <a:xfrm>
            <a:off x="9891173" y="4260200"/>
            <a:ext cx="269395" cy="0"/>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spTree>
    <p:extLst>
      <p:ext uri="{BB962C8B-B14F-4D97-AF65-F5344CB8AC3E}">
        <p14:creationId xmlns:p14="http://schemas.microsoft.com/office/powerpoint/2010/main" val="23026936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dirty="0">
                <a:solidFill>
                  <a:schemeClr val="bg1"/>
                </a:solidFill>
              </a:rPr>
              <a:t>CP2 – energetyka </a:t>
            </a:r>
            <a:r>
              <a:rPr lang="pl-PL" sz="1200" b="1" dirty="0">
                <a:solidFill>
                  <a:schemeClr val="bg1"/>
                </a:solidFill>
              </a:rPr>
              <a:t>2/2</a:t>
            </a: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401509"/>
            <a:ext cx="11614076" cy="1995443"/>
          </a:xfrm>
        </p:spPr>
        <p:txBody>
          <a:bodyPr>
            <a:normAutofit fontScale="92500"/>
          </a:bodyPr>
          <a:lstStyle/>
          <a:p>
            <a:pPr marL="0" lvl="2" indent="0">
              <a:lnSpc>
                <a:spcPct val="115000"/>
              </a:lnSpc>
              <a:spcBef>
                <a:spcPts val="800"/>
              </a:spcBef>
              <a:spcAft>
                <a:spcPts val="600"/>
              </a:spcAft>
              <a:buNone/>
            </a:pPr>
            <a:r>
              <a:rPr lang="pl-P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Promowanie odnawialnych źródeł energii (cel „Zatrudnienie i wzrost”) (CS ii)</a:t>
            </a:r>
          </a:p>
          <a:p>
            <a:pPr>
              <a:lnSpc>
                <a:spcPct val="110000"/>
              </a:lnSpc>
              <a:spcBef>
                <a:spcPts val="0"/>
              </a:spcBef>
            </a:pPr>
            <a:r>
              <a:rPr lang="pl-PL" sz="1800" dirty="0"/>
              <a:t>Projekty OZE generują oszczędności w zużyciu (i kosztach) energii, lub przychody z jej sprzedaży, co stanowi silny argument za zastosowaniem IF. Proponujemy zastosowanie preferencyjnie oprocentowanych (opcjonalnie z niewielkim komponentem umorzeniowym) pożyczek dla możliwie szerokiej grupy odbiorców, w tym zwłaszcza prosumentów biznesowych i podmiotów zawodowych z sektora MŚP. W przypadku inwestycji OZE w sektorze publicznym - wsparcie dotacyjne (lub znaczący komponent bezzwrotny w instrumencie mieszanym) ze względu na społeczne korzyści z inwestycji.</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092D38-02B6-46AA-A7F7-47DE94434F63}" type="slidenum">
              <a:rPr kumimoji="0" lang="pl-P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pl-P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aphicFrame>
        <p:nvGraphicFramePr>
          <p:cNvPr id="4" name="Tabela 3">
            <a:extLst>
              <a:ext uri="{FF2B5EF4-FFF2-40B4-BE49-F238E27FC236}">
                <a16:creationId xmlns:a16="http://schemas.microsoft.com/office/drawing/2014/main" id="{B8C1DD50-3F42-416F-B110-79BFEB83746E}"/>
              </a:ext>
            </a:extLst>
          </p:cNvPr>
          <p:cNvGraphicFramePr>
            <a:graphicFrameLocks noGrp="1"/>
          </p:cNvGraphicFramePr>
          <p:nvPr>
            <p:extLst>
              <p:ext uri="{D42A27DB-BD31-4B8C-83A1-F6EECF244321}">
                <p14:modId xmlns:p14="http://schemas.microsoft.com/office/powerpoint/2010/main" val="207165235"/>
              </p:ext>
            </p:extLst>
          </p:nvPr>
        </p:nvGraphicFramePr>
        <p:xfrm>
          <a:off x="456364" y="3310997"/>
          <a:ext cx="10822073" cy="3041079"/>
        </p:xfrm>
        <a:graphic>
          <a:graphicData uri="http://schemas.openxmlformats.org/drawingml/2006/table">
            <a:tbl>
              <a:tblPr firstRow="1" firstCol="1" bandRow="1"/>
              <a:tblGrid>
                <a:gridCol w="2896624">
                  <a:extLst>
                    <a:ext uri="{9D8B030D-6E8A-4147-A177-3AD203B41FA5}">
                      <a16:colId xmlns:a16="http://schemas.microsoft.com/office/drawing/2014/main" val="2606057225"/>
                    </a:ext>
                  </a:extLst>
                </a:gridCol>
                <a:gridCol w="4122432">
                  <a:extLst>
                    <a:ext uri="{9D8B030D-6E8A-4147-A177-3AD203B41FA5}">
                      <a16:colId xmlns:a16="http://schemas.microsoft.com/office/drawing/2014/main" val="3248996501"/>
                    </a:ext>
                  </a:extLst>
                </a:gridCol>
                <a:gridCol w="3803017">
                  <a:extLst>
                    <a:ext uri="{9D8B030D-6E8A-4147-A177-3AD203B41FA5}">
                      <a16:colId xmlns:a16="http://schemas.microsoft.com/office/drawing/2014/main" val="4011942750"/>
                    </a:ext>
                  </a:extLst>
                </a:gridCol>
              </a:tblGrid>
              <a:tr h="0">
                <a:tc>
                  <a:txBody>
                    <a:bodyPr/>
                    <a:lstStyle/>
                    <a:p>
                      <a:pPr>
                        <a:lnSpc>
                          <a:spcPct val="105000"/>
                        </a:lnSpc>
                        <a:spcBef>
                          <a:spcPts val="200"/>
                        </a:spcBef>
                        <a:spcAft>
                          <a:spcPts val="200"/>
                        </a:spcAft>
                      </a:pPr>
                      <a:r>
                        <a:rPr lang="pl-PL" sz="1400" b="1" dirty="0">
                          <a:effectLst/>
                          <a:latin typeface="Calibri" panose="020F0502020204030204" pitchFamily="34" charset="0"/>
                          <a:ea typeface="Calibri" panose="020F0502020204030204" pitchFamily="34" charset="0"/>
                          <a:cs typeface="Times New Roman" panose="02020603050405020304" pitchFamily="18" charset="0"/>
                        </a:rPr>
                        <a:t> </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05000"/>
                        </a:lnSpc>
                        <a:spcBef>
                          <a:spcPts val="200"/>
                        </a:spcBef>
                        <a:spcAft>
                          <a:spcPts val="200"/>
                        </a:spcAft>
                      </a:pPr>
                      <a:r>
                        <a:rPr lang="pl-PL" sz="1400" b="1"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Argumenty za</a:t>
                      </a:r>
                      <a:endParaRPr lang="pl-PL" sz="14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05000"/>
                        </a:lnSpc>
                        <a:spcBef>
                          <a:spcPts val="200"/>
                        </a:spcBef>
                        <a:spcAft>
                          <a:spcPts val="200"/>
                        </a:spcAft>
                      </a:pPr>
                      <a:r>
                        <a:rPr lang="pl-PL" sz="1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Argumenty przeciw</a:t>
                      </a:r>
                      <a:endParaRPr lang="pl-PL"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extLst>
                  <a:ext uri="{0D108BD9-81ED-4DB2-BD59-A6C34878D82A}">
                    <a16:rowId xmlns:a16="http://schemas.microsoft.com/office/drawing/2014/main" val="3781429685"/>
                  </a:ext>
                </a:extLst>
              </a:tr>
              <a:tr h="0">
                <a:tc rowSpan="4">
                  <a:txBody>
                    <a:bodyPr/>
                    <a:lstStyle/>
                    <a:p>
                      <a:pPr>
                        <a:lnSpc>
                          <a:spcPct val="105000"/>
                        </a:lnSpc>
                        <a:spcBef>
                          <a:spcPts val="200"/>
                        </a:spcBef>
                        <a:spcAft>
                          <a:spcPts val="2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instrumentów finansowych</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D9E2F3"/>
                    </a:solidFill>
                  </a:tcPr>
                </a:tc>
                <a:tc>
                  <a:txBody>
                    <a:bodyPr/>
                    <a:lstStyle/>
                    <a:p>
                      <a:pPr>
                        <a:lnSpc>
                          <a:spcPct val="105000"/>
                        </a:lnSpc>
                        <a:spcBef>
                          <a:spcPts val="200"/>
                        </a:spcBef>
                        <a:spcAft>
                          <a:spcPts val="200"/>
                        </a:spcAft>
                      </a:pPr>
                      <a:r>
                        <a:rPr lang="pl-PL" sz="1200" dirty="0">
                          <a:effectLst/>
                          <a:latin typeface="Calibri" panose="020F0502020204030204" pitchFamily="34" charset="0"/>
                          <a:ea typeface="Calibri" panose="020F0502020204030204" pitchFamily="34" charset="0"/>
                          <a:cs typeface="Times New Roman" panose="02020603050405020304" pitchFamily="18" charset="0"/>
                        </a:rPr>
                        <a:t>Projekty generują oszczędności w kosztach zużycia energii elektrycznej (lub cieplnej) w przypadku prosumentów, a w przypadku podmiotów zawodowych – przychody ze sprzedaży energii, umożliwiające pokrycie kosztów inwestycji. Relatywnie krótki (szczególnie fotowoltaika) okres zwrotu.</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200" dirty="0">
                          <a:effectLst/>
                          <a:latin typeface="Calibri" panose="020F0502020204030204" pitchFamily="34" charset="0"/>
                          <a:ea typeface="Calibri" panose="020F0502020204030204" pitchFamily="34" charset="0"/>
                          <a:cs typeface="Times New Roman" panose="02020603050405020304" pitchFamily="18" charset="0"/>
                        </a:rPr>
                        <a:t>Brak doświadczeń we wdrażaniu IF w tym obszarze w woj. zachodniopomorskim, duże trudności z wyborem PF w innych regionach.</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730933151"/>
                  </a:ext>
                </a:extLst>
              </a:tr>
              <a:tr h="0">
                <a:tc vMerge="1">
                  <a:txBody>
                    <a:bodyPr/>
                    <a:lstStyle/>
                    <a:p>
                      <a:endParaRPr lang="en-GB"/>
                    </a:p>
                  </a:txBody>
                  <a:tcPr/>
                </a:tc>
                <a:tc>
                  <a:txBody>
                    <a:bodyPr/>
                    <a:lstStyle/>
                    <a:p>
                      <a:pPr>
                        <a:lnSpc>
                          <a:spcPct val="105000"/>
                        </a:lnSpc>
                        <a:spcBef>
                          <a:spcPts val="200"/>
                        </a:spcBef>
                        <a:spcAft>
                          <a:spcPts val="200"/>
                        </a:spcAft>
                      </a:pPr>
                      <a:r>
                        <a:rPr lang="pl-PL" sz="1200" dirty="0">
                          <a:effectLst/>
                          <a:latin typeface="Calibri" panose="020F0502020204030204" pitchFamily="34" charset="0"/>
                          <a:ea typeface="Calibri" panose="020F0502020204030204" pitchFamily="34" charset="0"/>
                          <a:cs typeface="Times New Roman" panose="02020603050405020304" pitchFamily="18" charset="0"/>
                        </a:rPr>
                        <a:t>Duża liczba potencjalnych projektów w przypadku budowy i rozbudowy źródeł OZE (szczególnie fotowoltaiki).</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200">
                          <a:effectLst/>
                          <a:latin typeface="Calibri" panose="020F0502020204030204" pitchFamily="34" charset="0"/>
                          <a:ea typeface="Calibri" panose="020F0502020204030204" pitchFamily="34" charset="0"/>
                          <a:cs typeface="Times New Roman" panose="02020603050405020304" pitchFamily="18" charset="0"/>
                        </a:rPr>
                        <a:t>Istotna konkurencja wsparcia z poziomu krajowego („Mój prąd”, „Energia plus”). Dodatkowo – rosnąca popularność leasingu komercyjnego (MŚP).</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2137218732"/>
                  </a:ext>
                </a:extLst>
              </a:tr>
              <a:tr h="0">
                <a:tc vMerge="1">
                  <a:txBody>
                    <a:bodyPr/>
                    <a:lstStyle/>
                    <a:p>
                      <a:endParaRPr lang="en-GB"/>
                    </a:p>
                  </a:txBody>
                  <a:tcPr/>
                </a:tc>
                <a:tc>
                  <a:txBody>
                    <a:bodyPr/>
                    <a:lstStyle/>
                    <a:p>
                      <a:pPr>
                        <a:lnSpc>
                          <a:spcPct val="105000"/>
                        </a:lnSpc>
                        <a:spcBef>
                          <a:spcPts val="200"/>
                        </a:spcBef>
                        <a:spcAft>
                          <a:spcPts val="200"/>
                        </a:spcAft>
                      </a:pPr>
                      <a:r>
                        <a:rPr lang="pl-PL" sz="1200" dirty="0">
                          <a:effectLst/>
                          <a:latin typeface="Calibri" panose="020F0502020204030204" pitchFamily="34" charset="0"/>
                          <a:ea typeface="Calibri" panose="020F0502020204030204" pitchFamily="34" charset="0"/>
                          <a:cs typeface="Times New Roman" panose="02020603050405020304" pitchFamily="18" charset="0"/>
                        </a:rPr>
                        <a:t>Minimalne ryzyko inwestycyjne.</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2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3978643357"/>
                  </a:ext>
                </a:extLst>
              </a:tr>
              <a:tr h="0">
                <a:tc vMerge="1">
                  <a:txBody>
                    <a:bodyPr/>
                    <a:lstStyle/>
                    <a:p>
                      <a:endParaRPr lang="en-GB"/>
                    </a:p>
                  </a:txBody>
                  <a:tcPr/>
                </a:tc>
                <a:tc>
                  <a:txBody>
                    <a:bodyPr/>
                    <a:lstStyle/>
                    <a:p>
                      <a:pPr>
                        <a:lnSpc>
                          <a:spcPct val="105000"/>
                        </a:lnSpc>
                        <a:spcBef>
                          <a:spcPts val="200"/>
                        </a:spcBef>
                        <a:spcAft>
                          <a:spcPts val="200"/>
                        </a:spcAft>
                      </a:pPr>
                      <a:r>
                        <a:rPr lang="pl-PL" sz="1200" dirty="0">
                          <a:effectLst/>
                          <a:latin typeface="Calibri" panose="020F0502020204030204" pitchFamily="34" charset="0"/>
                          <a:ea typeface="Calibri" panose="020F0502020204030204" pitchFamily="34" charset="0"/>
                          <a:cs typeface="Times New Roman" panose="02020603050405020304" pitchFamily="18" charset="0"/>
                        </a:rPr>
                        <a:t>W przypadku części projektów – występowanie luki finansowej (np. inwestycje w farmy fotowoltaiczne bez wygranej aukcji).</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2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898431412"/>
                  </a:ext>
                </a:extLst>
              </a:tr>
              <a:tr h="0">
                <a:tc rowSpan="3">
                  <a:txBody>
                    <a:bodyPr/>
                    <a:lstStyle/>
                    <a:p>
                      <a:pPr>
                        <a:lnSpc>
                          <a:spcPct val="105000"/>
                        </a:lnSpc>
                        <a:spcBef>
                          <a:spcPts val="200"/>
                        </a:spcBef>
                        <a:spcAft>
                          <a:spcPts val="2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dotacji</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C5E0B3"/>
                    </a:solidFill>
                  </a:tcPr>
                </a:tc>
                <a:tc>
                  <a:txBody>
                    <a:bodyPr/>
                    <a:lstStyle/>
                    <a:p>
                      <a:pPr>
                        <a:lnSpc>
                          <a:spcPct val="105000"/>
                        </a:lnSpc>
                        <a:spcBef>
                          <a:spcPts val="200"/>
                        </a:spcBef>
                        <a:spcAft>
                          <a:spcPts val="200"/>
                        </a:spcAft>
                      </a:pPr>
                      <a:r>
                        <a:rPr lang="pl-PL" sz="1200">
                          <a:effectLst/>
                          <a:latin typeface="Calibri" panose="020F0502020204030204" pitchFamily="34" charset="0"/>
                          <a:ea typeface="Calibri" panose="020F0502020204030204" pitchFamily="34" charset="0"/>
                          <a:cs typeface="Times New Roman" panose="02020603050405020304" pitchFamily="18" charset="0"/>
                        </a:rPr>
                        <a:t>Korzyści społeczne JST w postaci możliwości wydania zaoszczędzonych środków na inne cele społecznie użyteczne.</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2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1921000896"/>
                  </a:ext>
                </a:extLst>
              </a:tr>
              <a:tr h="0">
                <a:tc vMerge="1">
                  <a:txBody>
                    <a:bodyPr/>
                    <a:lstStyle/>
                    <a:p>
                      <a:endParaRPr lang="en-GB"/>
                    </a:p>
                  </a:txBody>
                  <a:tcPr/>
                </a:tc>
                <a:tc>
                  <a:txBody>
                    <a:bodyPr/>
                    <a:lstStyle/>
                    <a:p>
                      <a:pPr>
                        <a:lnSpc>
                          <a:spcPct val="105000"/>
                        </a:lnSpc>
                        <a:spcBef>
                          <a:spcPts val="200"/>
                        </a:spcBef>
                        <a:spcAft>
                          <a:spcPts val="200"/>
                        </a:spcAft>
                      </a:pPr>
                      <a:r>
                        <a:rPr lang="pl-PL" sz="1200" dirty="0">
                          <a:effectLst/>
                          <a:latin typeface="Calibri" panose="020F0502020204030204" pitchFamily="34" charset="0"/>
                          <a:ea typeface="Calibri" panose="020F0502020204030204" pitchFamily="34" charset="0"/>
                          <a:cs typeface="Times New Roman" panose="02020603050405020304" pitchFamily="18" charset="0"/>
                        </a:rPr>
                        <a:t>Korzyści środowiskowe.</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2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3439522863"/>
                  </a:ext>
                </a:extLst>
              </a:tr>
              <a:tr h="0">
                <a:tc vMerge="1">
                  <a:txBody>
                    <a:bodyPr/>
                    <a:lstStyle/>
                    <a:p>
                      <a:endParaRPr lang="en-GB"/>
                    </a:p>
                  </a:txBody>
                  <a:tcPr/>
                </a:tc>
                <a:tc>
                  <a:txBody>
                    <a:bodyPr/>
                    <a:lstStyle/>
                    <a:p>
                      <a:pPr>
                        <a:lnSpc>
                          <a:spcPct val="105000"/>
                        </a:lnSpc>
                        <a:spcBef>
                          <a:spcPts val="200"/>
                        </a:spcBef>
                        <a:spcAft>
                          <a:spcPts val="200"/>
                        </a:spcAft>
                      </a:pPr>
                      <a:r>
                        <a:rPr lang="pl-PL" sz="1200" dirty="0">
                          <a:effectLst/>
                          <a:latin typeface="Calibri" panose="020F0502020204030204" pitchFamily="34" charset="0"/>
                          <a:ea typeface="Calibri" panose="020F0502020204030204" pitchFamily="34" charset="0"/>
                          <a:cs typeface="Times New Roman" panose="02020603050405020304" pitchFamily="18" charset="0"/>
                        </a:rPr>
                        <a:t>Możliwość wytworzenia silnego efektu zachęty.</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2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2967805908"/>
                  </a:ext>
                </a:extLst>
              </a:tr>
            </a:tbl>
          </a:graphicData>
        </a:graphic>
      </p:graphicFrame>
      <p:pic>
        <p:nvPicPr>
          <p:cNvPr id="8" name="Grafika 7" descr="Ostrzeżenie z wypełnieniem pełnym">
            <a:extLst>
              <a:ext uri="{FF2B5EF4-FFF2-40B4-BE49-F238E27FC236}">
                <a16:creationId xmlns:a16="http://schemas.microsoft.com/office/drawing/2014/main" id="{297251F9-1D3B-4EFC-AF15-59F361833BE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78437" y="3244546"/>
            <a:ext cx="914400" cy="914400"/>
          </a:xfrm>
          <a:prstGeom prst="rect">
            <a:avLst/>
          </a:prstGeom>
        </p:spPr>
      </p:pic>
    </p:spTree>
    <p:extLst>
      <p:ext uri="{BB962C8B-B14F-4D97-AF65-F5344CB8AC3E}">
        <p14:creationId xmlns:p14="http://schemas.microsoft.com/office/powerpoint/2010/main" val="64280206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dirty="0">
                <a:solidFill>
                  <a:schemeClr val="bg1"/>
                </a:solidFill>
              </a:rPr>
              <a:t>CP2 – środowisko </a:t>
            </a:r>
            <a:r>
              <a:rPr lang="pl-PL" sz="1200" b="1" dirty="0">
                <a:solidFill>
                  <a:schemeClr val="bg1"/>
                </a:solidFill>
              </a:rPr>
              <a:t>1/5</a:t>
            </a:r>
            <a:r>
              <a:rPr lang="pl-PL" sz="2800" b="1" dirty="0">
                <a:solidFill>
                  <a:schemeClr val="bg1"/>
                </a:solidFill>
                <a:highlight>
                  <a:srgbClr val="00FF00"/>
                </a:highlight>
              </a:rPr>
              <a:t> </a:t>
            </a: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401510"/>
            <a:ext cx="11614076" cy="2027490"/>
          </a:xfrm>
        </p:spPr>
        <p:txBody>
          <a:bodyPr>
            <a:normAutofit/>
          </a:bodyPr>
          <a:lstStyle/>
          <a:p>
            <a:pPr marL="0" lvl="2" indent="0">
              <a:lnSpc>
                <a:spcPct val="115000"/>
              </a:lnSpc>
              <a:spcBef>
                <a:spcPts val="800"/>
              </a:spcBef>
              <a:spcAft>
                <a:spcPts val="600"/>
              </a:spcAft>
              <a:buNone/>
            </a:pPr>
            <a:r>
              <a:rPr lang="pl-P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Wspieranie działań w zakresie dostosowania do zmiany klimatu, zapobiegania ryzyku i odporności na klęski żywiołowe (CS iv)</a:t>
            </a:r>
          </a:p>
          <a:p>
            <a:r>
              <a:rPr lang="pl-PL" sz="1800" dirty="0"/>
              <a:t>Wsparcie przeznaczone ma być na projekty, które nie będą generować bezpośrednich dochodów i/lub oszczędności pozwalających na spłatę zaciągniętych zobowiązań. </a:t>
            </a:r>
          </a:p>
          <a:p>
            <a:pPr>
              <a:lnSpc>
                <a:spcPct val="100000"/>
              </a:lnSpc>
              <a:spcBef>
                <a:spcPts val="600"/>
              </a:spcBef>
            </a:pPr>
            <a:r>
              <a:rPr lang="pl-PL" sz="1800" dirty="0"/>
              <a:t>Będą to jednocześnie inwestycje ważne dla poprawy bezpieczeństwa i jakości życia mieszkańców, dlatego warto je wspierać dotacjami, tak aby ze względu na brak wsparcia nie zaniechano ważnych projektów.</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092D38-02B6-46AA-A7F7-47DE94434F63}" type="slidenum">
              <a:rPr kumimoji="0" lang="pl-P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pl-P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aphicFrame>
        <p:nvGraphicFramePr>
          <p:cNvPr id="5" name="Tabela 4">
            <a:extLst>
              <a:ext uri="{FF2B5EF4-FFF2-40B4-BE49-F238E27FC236}">
                <a16:creationId xmlns:a16="http://schemas.microsoft.com/office/drawing/2014/main" id="{FE37FF52-2BF6-4C62-8C27-F4F6386BD71F}"/>
              </a:ext>
            </a:extLst>
          </p:cNvPr>
          <p:cNvGraphicFramePr>
            <a:graphicFrameLocks noGrp="1"/>
          </p:cNvGraphicFramePr>
          <p:nvPr>
            <p:extLst>
              <p:ext uri="{D42A27DB-BD31-4B8C-83A1-F6EECF244321}">
                <p14:modId xmlns:p14="http://schemas.microsoft.com/office/powerpoint/2010/main" val="1194794764"/>
              </p:ext>
            </p:extLst>
          </p:nvPr>
        </p:nvGraphicFramePr>
        <p:xfrm>
          <a:off x="496655" y="3255948"/>
          <a:ext cx="10775247" cy="2930385"/>
        </p:xfrm>
        <a:graphic>
          <a:graphicData uri="http://schemas.openxmlformats.org/drawingml/2006/table">
            <a:tbl>
              <a:tblPr firstRow="1" firstCol="1" bandRow="1"/>
              <a:tblGrid>
                <a:gridCol w="3225129">
                  <a:extLst>
                    <a:ext uri="{9D8B030D-6E8A-4147-A177-3AD203B41FA5}">
                      <a16:colId xmlns:a16="http://schemas.microsoft.com/office/drawing/2014/main" val="2399408109"/>
                    </a:ext>
                  </a:extLst>
                </a:gridCol>
                <a:gridCol w="3892127">
                  <a:extLst>
                    <a:ext uri="{9D8B030D-6E8A-4147-A177-3AD203B41FA5}">
                      <a16:colId xmlns:a16="http://schemas.microsoft.com/office/drawing/2014/main" val="1069580433"/>
                    </a:ext>
                  </a:extLst>
                </a:gridCol>
                <a:gridCol w="3657991">
                  <a:extLst>
                    <a:ext uri="{9D8B030D-6E8A-4147-A177-3AD203B41FA5}">
                      <a16:colId xmlns:a16="http://schemas.microsoft.com/office/drawing/2014/main" val="4235645787"/>
                    </a:ext>
                  </a:extLst>
                </a:gridCol>
              </a:tblGrid>
              <a:tr h="271554">
                <a:tc>
                  <a:txBody>
                    <a:bodyPr/>
                    <a:lstStyle/>
                    <a:p>
                      <a:pPr>
                        <a:lnSpc>
                          <a:spcPct val="115000"/>
                        </a:lnSpc>
                        <a:spcAft>
                          <a:spcPts val="1000"/>
                        </a:spcAft>
                      </a:pPr>
                      <a:r>
                        <a:rPr lang="pl-PL" sz="1000" b="1" dirty="0">
                          <a:effectLst/>
                          <a:latin typeface="Calibri" panose="020F0502020204030204" pitchFamily="34" charset="0"/>
                          <a:ea typeface="Calibri" panose="020F0502020204030204" pitchFamily="34" charset="0"/>
                          <a:cs typeface="Times New Roman" panose="02020603050405020304" pitchFamily="18" charset="0"/>
                        </a:rPr>
                        <a:t> </a:t>
                      </a:r>
                      <a:endParaRPr lang="pl-P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15000"/>
                        </a:lnSpc>
                        <a:spcAft>
                          <a:spcPts val="1000"/>
                        </a:spcAft>
                      </a:pPr>
                      <a:r>
                        <a:rPr lang="pl-PL" sz="1400" b="1"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Argumenty za</a:t>
                      </a:r>
                      <a:endParaRPr lang="pl-PL" sz="14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15000"/>
                        </a:lnSpc>
                        <a:spcAft>
                          <a:spcPts val="1000"/>
                        </a:spcAft>
                      </a:pPr>
                      <a:r>
                        <a:rPr lang="pl-PL" sz="1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Argumenty przeciw </a:t>
                      </a:r>
                      <a:endParaRPr lang="pl-PL"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extLst>
                  <a:ext uri="{0D108BD9-81ED-4DB2-BD59-A6C34878D82A}">
                    <a16:rowId xmlns:a16="http://schemas.microsoft.com/office/drawing/2014/main" val="540134522"/>
                  </a:ext>
                </a:extLst>
              </a:tr>
              <a:tr h="683908">
                <a:tc>
                  <a:txBody>
                    <a:bodyPr/>
                    <a:lstStyle/>
                    <a:p>
                      <a:pPr>
                        <a:lnSpc>
                          <a:spcPct val="115000"/>
                        </a:lnSpc>
                        <a:spcAft>
                          <a:spcPts val="10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instrumentów finansowych</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DEEAF6"/>
                    </a:solidFill>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Finansowane projekty nie mają de facto charakteru komercyjnego, co do zasady brak przychodów pozwalających na spłatę finansowania.</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474152369"/>
                  </a:ext>
                </a:extLst>
              </a:tr>
              <a:tr h="262847">
                <a:tc rowSpan="4">
                  <a:txBody>
                    <a:bodyPr/>
                    <a:lstStyle/>
                    <a:p>
                      <a:pPr>
                        <a:lnSpc>
                          <a:spcPct val="115000"/>
                        </a:lnSpc>
                        <a:spcAft>
                          <a:spcPts val="10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dotacji</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E2EFD9"/>
                    </a:solidFill>
                  </a:tcPr>
                </a:tc>
                <a:tc>
                  <a:txBody>
                    <a:bodyPr/>
                    <a:lstStyle/>
                    <a:p>
                      <a:pPr>
                        <a:lnSpc>
                          <a:spcPct val="115000"/>
                        </a:lnSpc>
                        <a:spcAft>
                          <a:spcPts val="1000"/>
                        </a:spcAft>
                      </a:pPr>
                      <a:r>
                        <a:rPr lang="pl-PL" sz="1400">
                          <a:effectLst/>
                          <a:latin typeface="Calibri" panose="020F0502020204030204" pitchFamily="34" charset="0"/>
                          <a:ea typeface="Calibri" panose="020F0502020204030204" pitchFamily="34" charset="0"/>
                          <a:cs typeface="Times New Roman" panose="02020603050405020304" pitchFamily="18" charset="0"/>
                        </a:rPr>
                        <a:t>Duże korzyści środowiskowe.</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772553471"/>
                  </a:ext>
                </a:extLst>
              </a:tr>
              <a:tr h="683908">
                <a:tc vMerge="1">
                  <a:txBody>
                    <a:bodyPr/>
                    <a:lstStyle/>
                    <a:p>
                      <a:endParaRPr lang="en-GB"/>
                    </a:p>
                  </a:txBody>
                  <a:tcPr/>
                </a:tc>
                <a:tc>
                  <a:txBody>
                    <a:bodyPr/>
                    <a:lstStyle/>
                    <a:p>
                      <a:pPr>
                        <a:lnSpc>
                          <a:spcPct val="115000"/>
                        </a:lnSpc>
                        <a:spcAft>
                          <a:spcPts val="1000"/>
                        </a:spcAft>
                      </a:pPr>
                      <a:r>
                        <a:rPr lang="pl-PL" sz="1400">
                          <a:effectLst/>
                          <a:latin typeface="Calibri" panose="020F0502020204030204" pitchFamily="34" charset="0"/>
                          <a:ea typeface="Calibri" panose="020F0502020204030204" pitchFamily="34" charset="0"/>
                          <a:cs typeface="Times New Roman" panose="02020603050405020304" pitchFamily="18" charset="0"/>
                        </a:rPr>
                        <a:t>Duże korzyści społeczne (poprawa bezpieczeństwa i zwiększenie odporności na negatywne skutki zmian klimatu).</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2951674219"/>
                  </a:ext>
                </a:extLst>
              </a:tr>
              <a:tr h="451390">
                <a:tc vMerge="1">
                  <a:txBody>
                    <a:bodyPr/>
                    <a:lstStyle/>
                    <a:p>
                      <a:endParaRPr lang="en-GB"/>
                    </a:p>
                  </a:txBody>
                  <a:tcPr/>
                </a:tc>
                <a:tc>
                  <a:txBody>
                    <a:bodyPr/>
                    <a:lstStyle/>
                    <a:p>
                      <a:pPr>
                        <a:lnSpc>
                          <a:spcPct val="115000"/>
                        </a:lnSpc>
                        <a:spcAft>
                          <a:spcPts val="1000"/>
                        </a:spcAft>
                      </a:pPr>
                      <a:r>
                        <a:rPr lang="pl-PL" sz="1400">
                          <a:effectLst/>
                          <a:latin typeface="Calibri" panose="020F0502020204030204" pitchFamily="34" charset="0"/>
                          <a:ea typeface="Calibri" panose="020F0502020204030204" pitchFamily="34" charset="0"/>
                          <a:cs typeface="Times New Roman" panose="02020603050405020304" pitchFamily="18" charset="0"/>
                        </a:rPr>
                        <a:t>Ryzyko zaniechania inwestycji w przypadku zastosowania wsparcia zwrotnego.</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2899434325"/>
                  </a:ext>
                </a:extLst>
              </a:tr>
              <a:tr h="218871">
                <a:tc vMerge="1">
                  <a:txBody>
                    <a:bodyPr/>
                    <a:lstStyle/>
                    <a:p>
                      <a:endParaRPr lang="en-GB"/>
                    </a:p>
                  </a:txBody>
                  <a:tcPr/>
                </a:tc>
                <a:tc>
                  <a:txBody>
                    <a:bodyPr/>
                    <a:lstStyle/>
                    <a:p>
                      <a:pPr>
                        <a:lnSpc>
                          <a:spcPct val="115000"/>
                        </a:lnSpc>
                        <a:spcAft>
                          <a:spcPts val="1000"/>
                        </a:spcAft>
                      </a:pPr>
                      <a:r>
                        <a:rPr lang="pl-PL" sz="1400">
                          <a:effectLst/>
                          <a:latin typeface="Calibri" panose="020F0502020204030204" pitchFamily="34" charset="0"/>
                          <a:ea typeface="Calibri" panose="020F0502020204030204" pitchFamily="34" charset="0"/>
                          <a:cs typeface="Times New Roman" panose="02020603050405020304" pitchFamily="18" charset="0"/>
                        </a:rPr>
                        <a:t>Znaczący element zachęty.</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1751329094"/>
                  </a:ext>
                </a:extLst>
              </a:tr>
            </a:tbl>
          </a:graphicData>
        </a:graphic>
      </p:graphicFrame>
      <p:pic>
        <p:nvPicPr>
          <p:cNvPr id="8" name="Grafika 7" descr="Ostrzeżenie z wypełnieniem pełnym">
            <a:extLst>
              <a:ext uri="{FF2B5EF4-FFF2-40B4-BE49-F238E27FC236}">
                <a16:creationId xmlns:a16="http://schemas.microsoft.com/office/drawing/2014/main" id="{7867471F-DDFC-4C86-A52B-6C6F270C9FF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82154" y="3170583"/>
            <a:ext cx="914400" cy="914400"/>
          </a:xfrm>
          <a:prstGeom prst="rect">
            <a:avLst/>
          </a:prstGeom>
        </p:spPr>
      </p:pic>
    </p:spTree>
    <p:extLst>
      <p:ext uri="{BB962C8B-B14F-4D97-AF65-F5344CB8AC3E}">
        <p14:creationId xmlns:p14="http://schemas.microsoft.com/office/powerpoint/2010/main" val="10199718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dirty="0">
                <a:solidFill>
                  <a:schemeClr val="bg1"/>
                </a:solidFill>
              </a:rPr>
              <a:t>CP2 – środowisko </a:t>
            </a:r>
            <a:r>
              <a:rPr lang="pl-PL" sz="1200" b="1" dirty="0">
                <a:solidFill>
                  <a:schemeClr val="bg1"/>
                </a:solidFill>
              </a:rPr>
              <a:t>2/5</a:t>
            </a:r>
            <a:r>
              <a:rPr lang="pl-PL" sz="2800" b="1" dirty="0">
                <a:solidFill>
                  <a:schemeClr val="bg1"/>
                </a:solidFill>
                <a:highlight>
                  <a:srgbClr val="00FF00"/>
                </a:highlight>
              </a:rPr>
              <a:t> </a:t>
            </a: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401509"/>
            <a:ext cx="11614076" cy="1770315"/>
          </a:xfrm>
        </p:spPr>
        <p:txBody>
          <a:bodyPr>
            <a:normAutofit lnSpcReduction="10000"/>
          </a:bodyPr>
          <a:lstStyle/>
          <a:p>
            <a:pPr marL="0" indent="0">
              <a:lnSpc>
                <a:spcPct val="115000"/>
              </a:lnSpc>
              <a:spcBef>
                <a:spcPts val="800"/>
              </a:spcBef>
              <a:spcAft>
                <a:spcPts val="600"/>
              </a:spcAft>
              <a:buNone/>
              <a:tabLst>
                <a:tab pos="228600" algn="l"/>
              </a:tabLst>
            </a:pPr>
            <a:r>
              <a:rPr lang="pl-P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Wspieranie zrównoważonej gospodarki wodnej (CS v)</a:t>
            </a:r>
          </a:p>
          <a:p>
            <a:r>
              <a:rPr lang="pl-PL" sz="1800" dirty="0"/>
              <a:t>Wsparcie dotyczy rozwoju infrastruktury wodno-ściekowej, która jest ważna dla jakości życia mieszkańców oraz ograniczenia zanieczyszczeń trafiających do wód i gleby. Teoretycznie istnieje tu potencjał do stosowania IF, ponieważ inwestycje te mają zapewnione finansowanie z tytułu opłat za dostawę wody/odbiór ścieków. W praktyce jednak projekty te są często nieopłacalne (okres eksploatacji inwestycji bywa w nich dużo dłuższy niż okres, w którym zwracają się poniesione nakłady). Obszar ten należy zatem wspierać dotacjami. </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092D38-02B6-46AA-A7F7-47DE94434F63}" type="slidenum">
              <a:rPr kumimoji="0" lang="pl-P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pl-P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aphicFrame>
        <p:nvGraphicFramePr>
          <p:cNvPr id="4" name="Tabela 3">
            <a:extLst>
              <a:ext uri="{FF2B5EF4-FFF2-40B4-BE49-F238E27FC236}">
                <a16:creationId xmlns:a16="http://schemas.microsoft.com/office/drawing/2014/main" id="{94D20DD5-BD49-45D8-BF32-7C7D74701BE1}"/>
              </a:ext>
            </a:extLst>
          </p:cNvPr>
          <p:cNvGraphicFramePr>
            <a:graphicFrameLocks noGrp="1"/>
          </p:cNvGraphicFramePr>
          <p:nvPr>
            <p:extLst>
              <p:ext uri="{D42A27DB-BD31-4B8C-83A1-F6EECF244321}">
                <p14:modId xmlns:p14="http://schemas.microsoft.com/office/powerpoint/2010/main" val="1105893323"/>
              </p:ext>
            </p:extLst>
          </p:nvPr>
        </p:nvGraphicFramePr>
        <p:xfrm>
          <a:off x="337930" y="3171824"/>
          <a:ext cx="10925511" cy="2796099"/>
        </p:xfrm>
        <a:graphic>
          <a:graphicData uri="http://schemas.openxmlformats.org/drawingml/2006/table">
            <a:tbl>
              <a:tblPr firstRow="1" firstCol="1" bandRow="1"/>
              <a:tblGrid>
                <a:gridCol w="2395331">
                  <a:extLst>
                    <a:ext uri="{9D8B030D-6E8A-4147-A177-3AD203B41FA5}">
                      <a16:colId xmlns:a16="http://schemas.microsoft.com/office/drawing/2014/main" val="3973673980"/>
                    </a:ext>
                  </a:extLst>
                </a:gridCol>
                <a:gridCol w="3916017">
                  <a:extLst>
                    <a:ext uri="{9D8B030D-6E8A-4147-A177-3AD203B41FA5}">
                      <a16:colId xmlns:a16="http://schemas.microsoft.com/office/drawing/2014/main" val="4289216549"/>
                    </a:ext>
                  </a:extLst>
                </a:gridCol>
                <a:gridCol w="4614163">
                  <a:extLst>
                    <a:ext uri="{9D8B030D-6E8A-4147-A177-3AD203B41FA5}">
                      <a16:colId xmlns:a16="http://schemas.microsoft.com/office/drawing/2014/main" val="3938860993"/>
                    </a:ext>
                  </a:extLst>
                </a:gridCol>
              </a:tblGrid>
              <a:tr h="0">
                <a:tc>
                  <a:txBody>
                    <a:bodyPr/>
                    <a:lstStyle/>
                    <a:p>
                      <a:pPr>
                        <a:lnSpc>
                          <a:spcPct val="115000"/>
                        </a:lnSpc>
                        <a:spcAft>
                          <a:spcPts val="1000"/>
                        </a:spcAft>
                      </a:pPr>
                      <a:r>
                        <a:rPr lang="pl-PL" sz="1000" b="1">
                          <a:effectLst/>
                          <a:latin typeface="Calibri" panose="020F0502020204030204" pitchFamily="34" charset="0"/>
                          <a:ea typeface="Calibri" panose="020F0502020204030204" pitchFamily="34" charset="0"/>
                          <a:cs typeface="Times New Roman" panose="02020603050405020304" pitchFamily="18" charset="0"/>
                        </a:rPr>
                        <a:t> </a:t>
                      </a:r>
                      <a:endParaRPr lang="pl-P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15000"/>
                        </a:lnSpc>
                        <a:spcAft>
                          <a:spcPts val="1000"/>
                        </a:spcAft>
                      </a:pPr>
                      <a:r>
                        <a:rPr lang="pl-PL" sz="1400" b="1"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Argumenty za</a:t>
                      </a:r>
                      <a:endParaRPr lang="pl-PL" sz="14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15000"/>
                        </a:lnSpc>
                        <a:spcAft>
                          <a:spcPts val="1000"/>
                        </a:spcAft>
                      </a:pPr>
                      <a:r>
                        <a:rPr lang="pl-PL" sz="1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Argumenty przeciw </a:t>
                      </a:r>
                      <a:endParaRPr lang="pl-PL"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extLst>
                  <a:ext uri="{0D108BD9-81ED-4DB2-BD59-A6C34878D82A}">
                    <a16:rowId xmlns:a16="http://schemas.microsoft.com/office/drawing/2014/main" val="643247504"/>
                  </a:ext>
                </a:extLst>
              </a:tr>
              <a:tr h="0">
                <a:tc rowSpan="3">
                  <a:txBody>
                    <a:bodyPr/>
                    <a:lstStyle/>
                    <a:p>
                      <a:pPr>
                        <a:lnSpc>
                          <a:spcPct val="115000"/>
                        </a:lnSpc>
                        <a:spcAft>
                          <a:spcPts val="10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instrumentów finansowych</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DEEAF6"/>
                    </a:solidFill>
                  </a:tcPr>
                </a:tc>
                <a:tc>
                  <a:txBody>
                    <a:bodyPr/>
                    <a:lstStyle/>
                    <a:p>
                      <a:pPr indent="39370">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a:effectLst/>
                          <a:latin typeface="Calibri" panose="020F0502020204030204" pitchFamily="34" charset="0"/>
                          <a:ea typeface="Calibri" panose="020F0502020204030204" pitchFamily="34" charset="0"/>
                          <a:cs typeface="Times New Roman" panose="02020603050405020304" pitchFamily="18" charset="0"/>
                        </a:rPr>
                        <a:t>Duże prawdopodobieństwo nieefektywności ekonomicznej większości projektów wodociągowych i kanalizacyjnych.</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1424903468"/>
                  </a:ext>
                </a:extLst>
              </a:tr>
              <a:tr h="0">
                <a:tc vMerge="1">
                  <a:txBody>
                    <a:bodyPr/>
                    <a:lstStyle/>
                    <a:p>
                      <a:endParaRPr lang="en-GB"/>
                    </a:p>
                  </a:txBody>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a:effectLst/>
                          <a:latin typeface="Calibri" panose="020F0502020204030204" pitchFamily="34" charset="0"/>
                          <a:ea typeface="Calibri" panose="020F0502020204030204" pitchFamily="34" charset="0"/>
                          <a:cs typeface="Times New Roman" panose="02020603050405020304" pitchFamily="18" charset="0"/>
                        </a:rPr>
                        <a:t>Wysoki poziom zadłużenia samorządów będących potencjalnym beneficjentem.</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2384306791"/>
                  </a:ext>
                </a:extLst>
              </a:tr>
              <a:tr h="0">
                <a:tc vMerge="1">
                  <a:txBody>
                    <a:bodyPr/>
                    <a:lstStyle/>
                    <a:p>
                      <a:endParaRPr lang="en-GB"/>
                    </a:p>
                  </a:txBody>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a:effectLst/>
                          <a:latin typeface="Calibri" panose="020F0502020204030204" pitchFamily="34" charset="0"/>
                          <a:ea typeface="Calibri" panose="020F0502020204030204" pitchFamily="34" charset="0"/>
                          <a:cs typeface="Times New Roman" panose="02020603050405020304" pitchFamily="18" charset="0"/>
                        </a:rPr>
                        <a:t>Dla zainteresowanych stosunkowo łatwo dostępne wsparcie ze środków WFOŚiGW.</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1853467866"/>
                  </a:ext>
                </a:extLst>
              </a:tr>
              <a:tr h="0">
                <a:tc rowSpan="4">
                  <a:txBody>
                    <a:bodyPr/>
                    <a:lstStyle/>
                    <a:p>
                      <a:pPr>
                        <a:lnSpc>
                          <a:spcPct val="115000"/>
                        </a:lnSpc>
                        <a:spcAft>
                          <a:spcPts val="10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dotacji</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E2EFD9"/>
                    </a:solidFill>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Duże korzyści środowiskowe.</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2540193126"/>
                  </a:ext>
                </a:extLst>
              </a:tr>
              <a:tr h="0">
                <a:tc vMerge="1">
                  <a:txBody>
                    <a:bodyPr/>
                    <a:lstStyle/>
                    <a:p>
                      <a:endParaRPr lang="en-GB"/>
                    </a:p>
                  </a:txBody>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Duże korzyści społeczne (jakość życia mieszkańców).</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2390420025"/>
                  </a:ext>
                </a:extLst>
              </a:tr>
              <a:tr h="0">
                <a:tc vMerge="1">
                  <a:txBody>
                    <a:bodyPr/>
                    <a:lstStyle/>
                    <a:p>
                      <a:endParaRPr lang="en-GB"/>
                    </a:p>
                  </a:txBody>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Ryzyko zaniechania inwestycji w przypadku zastosowania wsparcia zwrotnego.</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1542870038"/>
                  </a:ext>
                </a:extLst>
              </a:tr>
              <a:tr h="0">
                <a:tc vMerge="1">
                  <a:txBody>
                    <a:bodyPr/>
                    <a:lstStyle/>
                    <a:p>
                      <a:endParaRPr lang="en-GB"/>
                    </a:p>
                  </a:txBody>
                  <a:tcPr/>
                </a:tc>
                <a:tc>
                  <a:txBody>
                    <a:bodyPr/>
                    <a:lstStyle/>
                    <a:p>
                      <a:pPr>
                        <a:lnSpc>
                          <a:spcPct val="115000"/>
                        </a:lnSpc>
                        <a:spcAft>
                          <a:spcPts val="1000"/>
                        </a:spcAft>
                      </a:pPr>
                      <a:r>
                        <a:rPr lang="pl-PL" sz="1200">
                          <a:effectLst/>
                          <a:latin typeface="Calibri" panose="020F0502020204030204" pitchFamily="34" charset="0"/>
                          <a:ea typeface="Calibri" panose="020F0502020204030204" pitchFamily="34" charset="0"/>
                          <a:cs typeface="Times New Roman" panose="02020603050405020304" pitchFamily="18" charset="0"/>
                        </a:rPr>
                        <a:t>Znaczący element zachęty.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2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79488051"/>
                  </a:ext>
                </a:extLst>
              </a:tr>
            </a:tbl>
          </a:graphicData>
        </a:graphic>
      </p:graphicFrame>
      <p:pic>
        <p:nvPicPr>
          <p:cNvPr id="8" name="Grafika 7" descr="Ostrzeżenie z wypełnieniem pełnym">
            <a:extLst>
              <a:ext uri="{FF2B5EF4-FFF2-40B4-BE49-F238E27FC236}">
                <a16:creationId xmlns:a16="http://schemas.microsoft.com/office/drawing/2014/main" id="{76603245-75EF-4C9D-89AD-3881743D152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82154" y="3170583"/>
            <a:ext cx="914400" cy="914400"/>
          </a:xfrm>
          <a:prstGeom prst="rect">
            <a:avLst/>
          </a:prstGeom>
        </p:spPr>
      </p:pic>
    </p:spTree>
    <p:extLst>
      <p:ext uri="{BB962C8B-B14F-4D97-AF65-F5344CB8AC3E}">
        <p14:creationId xmlns:p14="http://schemas.microsoft.com/office/powerpoint/2010/main" val="29805021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dirty="0">
                <a:solidFill>
                  <a:schemeClr val="bg1"/>
                </a:solidFill>
              </a:rPr>
              <a:t>CP2 – środowisko </a:t>
            </a:r>
            <a:r>
              <a:rPr lang="pl-PL" sz="1200" b="1" dirty="0">
                <a:solidFill>
                  <a:schemeClr val="bg1"/>
                </a:solidFill>
              </a:rPr>
              <a:t>3/5</a:t>
            </a:r>
            <a:r>
              <a:rPr lang="pl-PL" sz="2800" b="1" dirty="0">
                <a:solidFill>
                  <a:schemeClr val="bg1"/>
                </a:solidFill>
                <a:highlight>
                  <a:srgbClr val="00FF00"/>
                </a:highlight>
              </a:rPr>
              <a:t> </a:t>
            </a: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401510"/>
            <a:ext cx="11614076" cy="2027490"/>
          </a:xfrm>
        </p:spPr>
        <p:txBody>
          <a:bodyPr>
            <a:normAutofit/>
          </a:bodyPr>
          <a:lstStyle/>
          <a:p>
            <a:pPr marL="0" lvl="2" indent="0">
              <a:lnSpc>
                <a:spcPct val="115000"/>
              </a:lnSpc>
              <a:spcBef>
                <a:spcPts val="800"/>
              </a:spcBef>
              <a:spcAft>
                <a:spcPts val="600"/>
              </a:spcAft>
              <a:buNone/>
            </a:pPr>
            <a:r>
              <a:rPr lang="pl-P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Wspieranie przechodzenia na gospodarkę o obiegu zamkniętym (CS vi)</a:t>
            </a:r>
          </a:p>
          <a:p>
            <a:r>
              <a:rPr lang="pl-PL" sz="1800" dirty="0"/>
              <a:t>Spośród celów środowiskowych, jest to cel o największym potencjale do stosowania zwrotnych form wsparcia, szczególnie w odniesieniu do inwestycji realizowanych przez MŚP w zakresie transformacji w kierunku GOZ. Co do zasady, podmioty te proponujemy wspierać w formie zwrotnej, przy czym ze względu na wiele niewiadomy związanych z nowymi przepisami, w pierwszych latach wdrażania można dopuścić dotacje. </a:t>
            </a:r>
          </a:p>
          <a:p>
            <a:r>
              <a:rPr lang="pl-PL" sz="1800" dirty="0"/>
              <a:t>Pozostałe projekty (gospodarowania odpadami komunalnymi) warto wspierać dotacyjnie.</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092D38-02B6-46AA-A7F7-47DE94434F63}" type="slidenum">
              <a:rPr kumimoji="0" lang="pl-P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pl-P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aphicFrame>
        <p:nvGraphicFramePr>
          <p:cNvPr id="4" name="Tabela 3">
            <a:extLst>
              <a:ext uri="{FF2B5EF4-FFF2-40B4-BE49-F238E27FC236}">
                <a16:creationId xmlns:a16="http://schemas.microsoft.com/office/drawing/2014/main" id="{67160E0A-7D33-4CD3-A210-E427BCA1864B}"/>
              </a:ext>
            </a:extLst>
          </p:cNvPr>
          <p:cNvGraphicFramePr>
            <a:graphicFrameLocks noGrp="1"/>
          </p:cNvGraphicFramePr>
          <p:nvPr>
            <p:extLst>
              <p:ext uri="{D42A27DB-BD31-4B8C-83A1-F6EECF244321}">
                <p14:modId xmlns:p14="http://schemas.microsoft.com/office/powerpoint/2010/main" val="2981603046"/>
              </p:ext>
            </p:extLst>
          </p:nvPr>
        </p:nvGraphicFramePr>
        <p:xfrm>
          <a:off x="360385" y="3495452"/>
          <a:ext cx="10899314" cy="2294645"/>
        </p:xfrm>
        <a:graphic>
          <a:graphicData uri="http://schemas.openxmlformats.org/drawingml/2006/table">
            <a:tbl>
              <a:tblPr firstRow="1" firstCol="1" bandRow="1"/>
              <a:tblGrid>
                <a:gridCol w="2248957">
                  <a:extLst>
                    <a:ext uri="{9D8B030D-6E8A-4147-A177-3AD203B41FA5}">
                      <a16:colId xmlns:a16="http://schemas.microsoft.com/office/drawing/2014/main" val="3938164863"/>
                    </a:ext>
                  </a:extLst>
                </a:gridCol>
                <a:gridCol w="3945835">
                  <a:extLst>
                    <a:ext uri="{9D8B030D-6E8A-4147-A177-3AD203B41FA5}">
                      <a16:colId xmlns:a16="http://schemas.microsoft.com/office/drawing/2014/main" val="2834705019"/>
                    </a:ext>
                  </a:extLst>
                </a:gridCol>
                <a:gridCol w="4704522">
                  <a:extLst>
                    <a:ext uri="{9D8B030D-6E8A-4147-A177-3AD203B41FA5}">
                      <a16:colId xmlns:a16="http://schemas.microsoft.com/office/drawing/2014/main" val="1981121304"/>
                    </a:ext>
                  </a:extLst>
                </a:gridCol>
              </a:tblGrid>
              <a:tr h="209435">
                <a:tc>
                  <a:txBody>
                    <a:bodyPr/>
                    <a:lstStyle/>
                    <a:p>
                      <a:pPr>
                        <a:lnSpc>
                          <a:spcPct val="115000"/>
                        </a:lnSpc>
                        <a:spcAft>
                          <a:spcPts val="1000"/>
                        </a:spcAft>
                      </a:pPr>
                      <a:r>
                        <a:rPr lang="pl-PL" sz="1000" b="1">
                          <a:effectLst/>
                          <a:latin typeface="Calibri" panose="020F0502020204030204" pitchFamily="34" charset="0"/>
                          <a:ea typeface="Calibri" panose="020F0502020204030204" pitchFamily="34" charset="0"/>
                          <a:cs typeface="Times New Roman" panose="02020603050405020304" pitchFamily="18" charset="0"/>
                        </a:rPr>
                        <a:t> </a:t>
                      </a:r>
                      <a:endParaRPr lang="pl-P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15000"/>
                        </a:lnSpc>
                        <a:spcAft>
                          <a:spcPts val="1000"/>
                        </a:spcAft>
                      </a:pPr>
                      <a:r>
                        <a:rPr lang="pl-PL" sz="1400" b="1"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Argumenty za</a:t>
                      </a:r>
                      <a:endParaRPr lang="pl-PL" sz="14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15000"/>
                        </a:lnSpc>
                        <a:spcAft>
                          <a:spcPts val="1000"/>
                        </a:spcAft>
                      </a:pPr>
                      <a:r>
                        <a:rPr lang="pl-PL" sz="1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Argumenty przeciw </a:t>
                      </a:r>
                      <a:endParaRPr lang="pl-PL"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extLst>
                  <a:ext uri="{0D108BD9-81ED-4DB2-BD59-A6C34878D82A}">
                    <a16:rowId xmlns:a16="http://schemas.microsoft.com/office/drawing/2014/main" val="3628038301"/>
                  </a:ext>
                </a:extLst>
              </a:tr>
              <a:tr h="876918">
                <a:tc rowSpan="2">
                  <a:txBody>
                    <a:bodyPr/>
                    <a:lstStyle/>
                    <a:p>
                      <a:pPr>
                        <a:lnSpc>
                          <a:spcPct val="115000"/>
                        </a:lnSpc>
                        <a:spcAft>
                          <a:spcPts val="10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instrumentów finansowych</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DEEAF6"/>
                    </a:solidFill>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Projekty, szczególnie te realizowane przez MŚP powinny przynieść tym podmiotom wymierne korzyści ekonomiczne i wizerunkowe.</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W przypadku rozwoju ZZO, sortowni, kompostowni etc. Niestabilność warunków prowadzenia działalności nie sprzyja podejmowaniu decyzji staraniu się o finansowanie zwrotne.</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577456746"/>
                  </a:ext>
                </a:extLst>
              </a:tr>
              <a:tr h="479513">
                <a:tc vMerge="1">
                  <a:txBody>
                    <a:bodyPr/>
                    <a:lstStyle/>
                    <a:p>
                      <a:endParaRPr lang="en-GB"/>
                    </a:p>
                  </a:txBody>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Brak ostatecznych rozstrzygnięć prawnych dot. wdrożenie do polskiego prawodawstwa przepisów dotyczących GOZ.</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860075195"/>
                  </a:ext>
                </a:extLst>
              </a:tr>
              <a:tr h="209435">
                <a:tc rowSpan="2">
                  <a:txBody>
                    <a:bodyPr/>
                    <a:lstStyle/>
                    <a:p>
                      <a:pPr>
                        <a:lnSpc>
                          <a:spcPct val="115000"/>
                        </a:lnSpc>
                        <a:spcAft>
                          <a:spcPts val="10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dotacji</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E2EFD9"/>
                    </a:solidFill>
                  </a:tcPr>
                </a:tc>
                <a:tc>
                  <a:txBody>
                    <a:bodyPr/>
                    <a:lstStyle/>
                    <a:p>
                      <a:pPr>
                        <a:lnSpc>
                          <a:spcPct val="115000"/>
                        </a:lnSpc>
                        <a:spcAft>
                          <a:spcPts val="1000"/>
                        </a:spcAft>
                      </a:pPr>
                      <a:r>
                        <a:rPr lang="pl-PL" sz="1400">
                          <a:effectLst/>
                          <a:latin typeface="Calibri" panose="020F0502020204030204" pitchFamily="34" charset="0"/>
                          <a:ea typeface="Calibri" panose="020F0502020204030204" pitchFamily="34" charset="0"/>
                          <a:cs typeface="Times New Roman" panose="02020603050405020304" pitchFamily="18" charset="0"/>
                        </a:rPr>
                        <a:t>Duże korzyści środowiskowe.</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2222891209"/>
                  </a:ext>
                </a:extLst>
              </a:tr>
              <a:tr h="431929">
                <a:tc vMerge="1">
                  <a:txBody>
                    <a:bodyPr/>
                    <a:lstStyle/>
                    <a:p>
                      <a:endParaRPr lang="en-GB"/>
                    </a:p>
                  </a:txBody>
                  <a:tcPr/>
                </a:tc>
                <a:tc>
                  <a:txBody>
                    <a:bodyPr/>
                    <a:lstStyle/>
                    <a:p>
                      <a:pPr>
                        <a:lnSpc>
                          <a:spcPct val="115000"/>
                        </a:lnSpc>
                        <a:spcAft>
                          <a:spcPts val="1000"/>
                        </a:spcAft>
                      </a:pPr>
                      <a:r>
                        <a:rPr lang="pl-PL" sz="1400">
                          <a:effectLst/>
                          <a:latin typeface="Calibri" panose="020F0502020204030204" pitchFamily="34" charset="0"/>
                          <a:ea typeface="Calibri" panose="020F0502020204030204" pitchFamily="34" charset="0"/>
                          <a:cs typeface="Times New Roman" panose="02020603050405020304" pitchFamily="18" charset="0"/>
                        </a:rPr>
                        <a:t>Przybliżenie regiony do wypełnienia wymogów unijnych w obszarze gospodarki odpadami.</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1525267491"/>
                  </a:ext>
                </a:extLst>
              </a:tr>
            </a:tbl>
          </a:graphicData>
        </a:graphic>
      </p:graphicFrame>
      <p:pic>
        <p:nvPicPr>
          <p:cNvPr id="8" name="Grafika 7" descr="Ostrzeżenie z wypełnieniem pełnym">
            <a:extLst>
              <a:ext uri="{FF2B5EF4-FFF2-40B4-BE49-F238E27FC236}">
                <a16:creationId xmlns:a16="http://schemas.microsoft.com/office/drawing/2014/main" id="{56B8C69E-DF6C-47E5-8E89-7C3546D219D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59699" y="3348008"/>
            <a:ext cx="914400" cy="914400"/>
          </a:xfrm>
          <a:prstGeom prst="rect">
            <a:avLst/>
          </a:prstGeom>
        </p:spPr>
      </p:pic>
    </p:spTree>
    <p:extLst>
      <p:ext uri="{BB962C8B-B14F-4D97-AF65-F5344CB8AC3E}">
        <p14:creationId xmlns:p14="http://schemas.microsoft.com/office/powerpoint/2010/main" val="15254781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dirty="0">
                <a:solidFill>
                  <a:schemeClr val="bg1"/>
                </a:solidFill>
              </a:rPr>
              <a:t>CP2 – środowisko </a:t>
            </a:r>
            <a:r>
              <a:rPr lang="pl-PL" sz="1200" b="1" dirty="0">
                <a:solidFill>
                  <a:schemeClr val="bg1"/>
                </a:solidFill>
              </a:rPr>
              <a:t>4/5</a:t>
            </a:r>
            <a:endParaRPr lang="pl-PL" sz="1200" b="1" dirty="0">
              <a:solidFill>
                <a:schemeClr val="bg1"/>
              </a:solidFill>
              <a:highlight>
                <a:srgbClr val="00FF00"/>
              </a:highlight>
            </a:endParaRP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401510"/>
            <a:ext cx="10797240" cy="1823161"/>
          </a:xfrm>
        </p:spPr>
        <p:txBody>
          <a:bodyPr>
            <a:normAutofit/>
          </a:bodyPr>
          <a:lstStyle/>
          <a:p>
            <a:pPr marL="0" lvl="2" indent="0">
              <a:lnSpc>
                <a:spcPct val="115000"/>
              </a:lnSpc>
              <a:spcBef>
                <a:spcPts val="800"/>
              </a:spcBef>
              <a:spcAft>
                <a:spcPts val="600"/>
              </a:spcAft>
              <a:buNone/>
              <a:tabLst>
                <a:tab pos="538163" algn="l"/>
              </a:tabLst>
            </a:pPr>
            <a:r>
              <a:rPr lang="pl-P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Sprzyjanie bioróżnorodności i rozwojowi zielonej infrastruktury w środowisku miejskim oraz zmniejszenie zanieczyszczenia (CS vii)</a:t>
            </a:r>
          </a:p>
          <a:p>
            <a:r>
              <a:rPr lang="pl-PL" sz="1800" dirty="0"/>
              <a:t>Projekty planowane do realizacji raczej nie przyniosą bezpośrednich korzyści finansowych (przychodów lub oszczędności) beneficjentom. Mają one jednak duże znaczenie dla poprawy stanu środowiska, przynosząc szereg korzyści w tym obszarze. Dlatego należy je wspierać dotacyjnie.</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092D38-02B6-46AA-A7F7-47DE94434F63}" type="slidenum">
              <a:rPr kumimoji="0" lang="pl-P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pl-P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aphicFrame>
        <p:nvGraphicFramePr>
          <p:cNvPr id="4" name="Tabela 3">
            <a:extLst>
              <a:ext uri="{FF2B5EF4-FFF2-40B4-BE49-F238E27FC236}">
                <a16:creationId xmlns:a16="http://schemas.microsoft.com/office/drawing/2014/main" id="{F474E297-125A-4E69-92EC-0AA2BBD6575E}"/>
              </a:ext>
            </a:extLst>
          </p:cNvPr>
          <p:cNvGraphicFramePr>
            <a:graphicFrameLocks noGrp="1"/>
          </p:cNvGraphicFramePr>
          <p:nvPr>
            <p:extLst>
              <p:ext uri="{D42A27DB-BD31-4B8C-83A1-F6EECF244321}">
                <p14:modId xmlns:p14="http://schemas.microsoft.com/office/powerpoint/2010/main" val="4020062235"/>
              </p:ext>
            </p:extLst>
          </p:nvPr>
        </p:nvGraphicFramePr>
        <p:xfrm>
          <a:off x="337930" y="3224671"/>
          <a:ext cx="10824166" cy="1961274"/>
        </p:xfrm>
        <a:graphic>
          <a:graphicData uri="http://schemas.openxmlformats.org/drawingml/2006/table">
            <a:tbl>
              <a:tblPr firstRow="1" firstCol="1" bandRow="1"/>
              <a:tblGrid>
                <a:gridCol w="2472974">
                  <a:extLst>
                    <a:ext uri="{9D8B030D-6E8A-4147-A177-3AD203B41FA5}">
                      <a16:colId xmlns:a16="http://schemas.microsoft.com/office/drawing/2014/main" val="364056067"/>
                    </a:ext>
                  </a:extLst>
                </a:gridCol>
                <a:gridCol w="3906078">
                  <a:extLst>
                    <a:ext uri="{9D8B030D-6E8A-4147-A177-3AD203B41FA5}">
                      <a16:colId xmlns:a16="http://schemas.microsoft.com/office/drawing/2014/main" val="2579202388"/>
                    </a:ext>
                  </a:extLst>
                </a:gridCol>
                <a:gridCol w="4445114">
                  <a:extLst>
                    <a:ext uri="{9D8B030D-6E8A-4147-A177-3AD203B41FA5}">
                      <a16:colId xmlns:a16="http://schemas.microsoft.com/office/drawing/2014/main" val="1333556078"/>
                    </a:ext>
                  </a:extLst>
                </a:gridCol>
              </a:tblGrid>
              <a:tr h="248558">
                <a:tc>
                  <a:txBody>
                    <a:bodyPr/>
                    <a:lstStyle/>
                    <a:p>
                      <a:pPr>
                        <a:lnSpc>
                          <a:spcPct val="115000"/>
                        </a:lnSpc>
                        <a:spcAft>
                          <a:spcPts val="1000"/>
                        </a:spcAft>
                      </a:pPr>
                      <a:r>
                        <a:rPr lang="pl-PL" sz="1000" b="1">
                          <a:effectLst/>
                          <a:latin typeface="Calibri" panose="020F0502020204030204" pitchFamily="34" charset="0"/>
                          <a:ea typeface="Calibri" panose="020F0502020204030204" pitchFamily="34" charset="0"/>
                          <a:cs typeface="Times New Roman" panose="02020603050405020304" pitchFamily="18" charset="0"/>
                        </a:rPr>
                        <a:t> </a:t>
                      </a:r>
                      <a:endParaRPr lang="pl-P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15000"/>
                        </a:lnSpc>
                        <a:spcAft>
                          <a:spcPts val="1000"/>
                        </a:spcAft>
                      </a:pPr>
                      <a:r>
                        <a:rPr lang="pl-PL" sz="1400" b="1"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Argumenty za</a:t>
                      </a:r>
                      <a:endParaRPr lang="pl-PL" sz="14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15000"/>
                        </a:lnSpc>
                        <a:spcAft>
                          <a:spcPts val="1000"/>
                        </a:spcAft>
                      </a:pPr>
                      <a:r>
                        <a:rPr lang="pl-PL" sz="1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Argumenty przeciw </a:t>
                      </a:r>
                      <a:endParaRPr lang="pl-PL"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extLst>
                  <a:ext uri="{0D108BD9-81ED-4DB2-BD59-A6C34878D82A}">
                    <a16:rowId xmlns:a16="http://schemas.microsoft.com/office/drawing/2014/main" val="549101953"/>
                  </a:ext>
                </a:extLst>
              </a:tr>
              <a:tr h="786549">
                <a:tc>
                  <a:txBody>
                    <a:bodyPr/>
                    <a:lstStyle/>
                    <a:p>
                      <a:pPr>
                        <a:lnSpc>
                          <a:spcPct val="115000"/>
                        </a:lnSpc>
                        <a:spcAft>
                          <a:spcPts val="10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instrumentów finansowych</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DEEAF6"/>
                    </a:solidFill>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Ewentualne korzyści ekonomiczne związane z korzystaniem z efektów projektów (np. korzystaniem ze szlaków turystycznych i usług zlokalizowanych w ich okolicy) nie będą trafiać bezpośrednio do beneficjentów.</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800864517"/>
                  </a:ext>
                </a:extLst>
              </a:tr>
              <a:tr h="248558">
                <a:tc rowSpan="3">
                  <a:txBody>
                    <a:bodyPr/>
                    <a:lstStyle/>
                    <a:p>
                      <a:pPr>
                        <a:lnSpc>
                          <a:spcPct val="115000"/>
                        </a:lnSpc>
                        <a:spcAft>
                          <a:spcPts val="10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dotacji</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E2EFD9"/>
                    </a:solidFill>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Duże korzyści środowiskowe.</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636271534"/>
                  </a:ext>
                </a:extLst>
              </a:tr>
              <a:tr h="248558">
                <a:tc vMerge="1">
                  <a:txBody>
                    <a:bodyPr/>
                    <a:lstStyle/>
                    <a:p>
                      <a:endParaRPr lang="en-GB"/>
                    </a:p>
                  </a:txBody>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Duże korzyści społeczne.</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3395832163"/>
                  </a:ext>
                </a:extLst>
              </a:tr>
              <a:tr h="248558">
                <a:tc vMerge="1">
                  <a:txBody>
                    <a:bodyPr/>
                    <a:lstStyle/>
                    <a:p>
                      <a:endParaRPr lang="en-GB"/>
                    </a:p>
                  </a:txBody>
                  <a:tcPr/>
                </a:tc>
                <a:tc>
                  <a:txBody>
                    <a:bodyPr/>
                    <a:lstStyle/>
                    <a:p>
                      <a:pPr>
                        <a:lnSpc>
                          <a:spcPct val="115000"/>
                        </a:lnSpc>
                        <a:spcAft>
                          <a:spcPts val="1000"/>
                        </a:spcAft>
                      </a:pPr>
                      <a:r>
                        <a:rPr lang="pl-PL" sz="1400">
                          <a:effectLst/>
                          <a:latin typeface="Calibri" panose="020F0502020204030204" pitchFamily="34" charset="0"/>
                          <a:ea typeface="Calibri" panose="020F0502020204030204" pitchFamily="34" charset="0"/>
                          <a:cs typeface="Times New Roman" panose="02020603050405020304" pitchFamily="18" charset="0"/>
                        </a:rPr>
                        <a:t>Znaczący efekt zachęty.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971952533"/>
                  </a:ext>
                </a:extLst>
              </a:tr>
            </a:tbl>
          </a:graphicData>
        </a:graphic>
      </p:graphicFrame>
      <p:pic>
        <p:nvPicPr>
          <p:cNvPr id="8" name="Grafika 7" descr="Ostrzeżenie z wypełnieniem pełnym">
            <a:extLst>
              <a:ext uri="{FF2B5EF4-FFF2-40B4-BE49-F238E27FC236}">
                <a16:creationId xmlns:a16="http://schemas.microsoft.com/office/drawing/2014/main" id="{1B909621-4746-49DE-8D4E-E5662654E03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195703" y="3109469"/>
            <a:ext cx="914400" cy="914400"/>
          </a:xfrm>
          <a:prstGeom prst="rect">
            <a:avLst/>
          </a:prstGeom>
        </p:spPr>
      </p:pic>
    </p:spTree>
    <p:extLst>
      <p:ext uri="{BB962C8B-B14F-4D97-AF65-F5344CB8AC3E}">
        <p14:creationId xmlns:p14="http://schemas.microsoft.com/office/powerpoint/2010/main" val="169275480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dirty="0">
                <a:solidFill>
                  <a:schemeClr val="bg1"/>
                </a:solidFill>
              </a:rPr>
              <a:t>CP2 – środowisko </a:t>
            </a:r>
            <a:r>
              <a:rPr lang="pl-PL" sz="1200" b="1" dirty="0">
                <a:solidFill>
                  <a:schemeClr val="bg1"/>
                </a:solidFill>
              </a:rPr>
              <a:t>5/5</a:t>
            </a:r>
            <a:r>
              <a:rPr lang="pl-PL" sz="2800" b="1" dirty="0">
                <a:solidFill>
                  <a:schemeClr val="bg1"/>
                </a:solidFill>
                <a:highlight>
                  <a:srgbClr val="00FF00"/>
                </a:highlight>
              </a:rPr>
              <a:t> </a:t>
            </a: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401510"/>
            <a:ext cx="11614076" cy="2027490"/>
          </a:xfrm>
        </p:spPr>
        <p:txBody>
          <a:bodyPr>
            <a:normAutofit/>
          </a:bodyPr>
          <a:lstStyle/>
          <a:p>
            <a:pPr marL="0" lvl="2" indent="0">
              <a:lnSpc>
                <a:spcPct val="115000"/>
              </a:lnSpc>
              <a:spcBef>
                <a:spcPts val="800"/>
              </a:spcBef>
              <a:spcAft>
                <a:spcPts val="600"/>
              </a:spcAft>
              <a:buNone/>
            </a:pPr>
            <a:r>
              <a:rPr lang="pl-P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Wspieranie zrównoważonej multimodalnej mobilności miejskiej (CS viii) – „Zielone Pomorze Zachodnie”</a:t>
            </a:r>
          </a:p>
          <a:p>
            <a:r>
              <a:rPr lang="pl-PL" sz="1800" dirty="0"/>
              <a:t>Na obecnym etapie (silnie odczuwalne skutki pandemii w transporcie publicznym) nie widzimy zasadności stosowania w tym obszarze wsparcia zwrotnego. </a:t>
            </a:r>
          </a:p>
          <a:p>
            <a:r>
              <a:rPr lang="pl-PL" sz="1800" dirty="0"/>
              <a:t>W przypadku inwestycji, których beneficjentami mogłyby być podmioty publiczne istnieje ryzyko problemów z utrzymaniem infrastruktury, dlatego w tym obszarze również nie widzimy miejsca dla IF (mogłyby się nie spotkać z zainteresowaniem na dedykowany instrument dla transportu).</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092D38-02B6-46AA-A7F7-47DE94434F63}" type="slidenum">
              <a:rPr kumimoji="0" lang="pl-P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pl-P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aphicFrame>
        <p:nvGraphicFramePr>
          <p:cNvPr id="4" name="Tabela 3">
            <a:extLst>
              <a:ext uri="{FF2B5EF4-FFF2-40B4-BE49-F238E27FC236}">
                <a16:creationId xmlns:a16="http://schemas.microsoft.com/office/drawing/2014/main" id="{D3C2FD19-B985-434C-8AD3-B60B762D2BDF}"/>
              </a:ext>
            </a:extLst>
          </p:cNvPr>
          <p:cNvGraphicFramePr>
            <a:graphicFrameLocks noGrp="1"/>
          </p:cNvGraphicFramePr>
          <p:nvPr>
            <p:extLst>
              <p:ext uri="{D42A27DB-BD31-4B8C-83A1-F6EECF244321}">
                <p14:modId xmlns:p14="http://schemas.microsoft.com/office/powerpoint/2010/main" val="3271047299"/>
              </p:ext>
            </p:extLst>
          </p:nvPr>
        </p:nvGraphicFramePr>
        <p:xfrm>
          <a:off x="441820" y="3495452"/>
          <a:ext cx="10817879" cy="2612520"/>
        </p:xfrm>
        <a:graphic>
          <a:graphicData uri="http://schemas.openxmlformats.org/drawingml/2006/table">
            <a:tbl>
              <a:tblPr firstRow="1" firstCol="1" bandRow="1"/>
              <a:tblGrid>
                <a:gridCol w="2603166">
                  <a:extLst>
                    <a:ext uri="{9D8B030D-6E8A-4147-A177-3AD203B41FA5}">
                      <a16:colId xmlns:a16="http://schemas.microsoft.com/office/drawing/2014/main" val="4068305989"/>
                    </a:ext>
                  </a:extLst>
                </a:gridCol>
                <a:gridCol w="3882248">
                  <a:extLst>
                    <a:ext uri="{9D8B030D-6E8A-4147-A177-3AD203B41FA5}">
                      <a16:colId xmlns:a16="http://schemas.microsoft.com/office/drawing/2014/main" val="3244445372"/>
                    </a:ext>
                  </a:extLst>
                </a:gridCol>
                <a:gridCol w="4332465">
                  <a:extLst>
                    <a:ext uri="{9D8B030D-6E8A-4147-A177-3AD203B41FA5}">
                      <a16:colId xmlns:a16="http://schemas.microsoft.com/office/drawing/2014/main" val="370800269"/>
                    </a:ext>
                  </a:extLst>
                </a:gridCol>
              </a:tblGrid>
              <a:tr h="211327">
                <a:tc>
                  <a:txBody>
                    <a:bodyPr/>
                    <a:lstStyle/>
                    <a:p>
                      <a:pPr>
                        <a:lnSpc>
                          <a:spcPct val="115000"/>
                        </a:lnSpc>
                        <a:spcAft>
                          <a:spcPts val="1000"/>
                        </a:spcAft>
                      </a:pPr>
                      <a:r>
                        <a:rPr lang="pl-PL" sz="1000" b="1">
                          <a:effectLst/>
                          <a:latin typeface="Calibri" panose="020F0502020204030204" pitchFamily="34" charset="0"/>
                          <a:ea typeface="Calibri" panose="020F0502020204030204" pitchFamily="34" charset="0"/>
                          <a:cs typeface="Times New Roman" panose="02020603050405020304" pitchFamily="18" charset="0"/>
                        </a:rPr>
                        <a:t> </a:t>
                      </a:r>
                      <a:endParaRPr lang="pl-P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15000"/>
                        </a:lnSpc>
                        <a:spcAft>
                          <a:spcPts val="1000"/>
                        </a:spcAft>
                      </a:pPr>
                      <a:r>
                        <a:rPr lang="pl-PL" sz="1400" b="1"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Argumenty za</a:t>
                      </a:r>
                      <a:endParaRPr lang="pl-PL" sz="14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15000"/>
                        </a:lnSpc>
                        <a:spcAft>
                          <a:spcPts val="1000"/>
                        </a:spcAft>
                      </a:pPr>
                      <a:r>
                        <a:rPr lang="pl-PL" sz="1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Argumenty przeciw </a:t>
                      </a:r>
                      <a:endParaRPr lang="pl-PL"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extLst>
                  <a:ext uri="{0D108BD9-81ED-4DB2-BD59-A6C34878D82A}">
                    <a16:rowId xmlns:a16="http://schemas.microsoft.com/office/drawing/2014/main" val="580398089"/>
                  </a:ext>
                </a:extLst>
              </a:tr>
              <a:tr h="710247">
                <a:tc rowSpan="2">
                  <a:txBody>
                    <a:bodyPr/>
                    <a:lstStyle/>
                    <a:p>
                      <a:pPr>
                        <a:lnSpc>
                          <a:spcPct val="115000"/>
                        </a:lnSpc>
                        <a:spcAft>
                          <a:spcPts val="10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instrumentów finansowych</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DEEAF6"/>
                    </a:solidFill>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Inwestycje związane z transportem publicznym i współdzielonym mają zapewnione przychody z tytułu korzystania z transportu.</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Trudna sytuacja transportu publicznego w wyniku pandemii COVID-19.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3131415212"/>
                  </a:ext>
                </a:extLst>
              </a:tr>
              <a:tr h="465209">
                <a:tc vMerge="1">
                  <a:txBody>
                    <a:bodyPr/>
                    <a:lstStyle/>
                    <a:p>
                      <a:endParaRPr lang="en-GB"/>
                    </a:p>
                  </a:txBody>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Ryzyko przeniesienia części kosztów związanych z inwestycjami w transport publiczny na jego użytkowników.</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2559927118"/>
                  </a:ext>
                </a:extLst>
              </a:tr>
              <a:tr h="227300">
                <a:tc rowSpan="3">
                  <a:txBody>
                    <a:bodyPr/>
                    <a:lstStyle/>
                    <a:p>
                      <a:pPr>
                        <a:lnSpc>
                          <a:spcPct val="115000"/>
                        </a:lnSpc>
                        <a:spcAft>
                          <a:spcPts val="10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dotacji</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E2EFD9"/>
                    </a:solidFill>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Duże korzyści środowiskowe.</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1037139133"/>
                  </a:ext>
                </a:extLst>
              </a:tr>
              <a:tr h="468773">
                <a:tc vMerge="1">
                  <a:txBody>
                    <a:bodyPr/>
                    <a:lstStyle/>
                    <a:p>
                      <a:endParaRPr lang="en-GB"/>
                    </a:p>
                  </a:txBody>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Duże korzyści dla społeczeństwa, szczególnie mieszkańców miast.</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927883799"/>
                  </a:ext>
                </a:extLst>
              </a:tr>
              <a:tr h="227300">
                <a:tc vMerge="1">
                  <a:txBody>
                    <a:bodyPr/>
                    <a:lstStyle/>
                    <a:p>
                      <a:endParaRPr lang="en-GB"/>
                    </a:p>
                  </a:txBody>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Większy efekt zachęty.</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15000"/>
                        </a:lnSpc>
                        <a:spcAft>
                          <a:spcPts val="10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2047018753"/>
                  </a:ext>
                </a:extLst>
              </a:tr>
            </a:tbl>
          </a:graphicData>
        </a:graphic>
      </p:graphicFrame>
      <p:pic>
        <p:nvPicPr>
          <p:cNvPr id="8" name="Grafika 7" descr="Ostrzeżenie z wypełnieniem pełnym">
            <a:extLst>
              <a:ext uri="{FF2B5EF4-FFF2-40B4-BE49-F238E27FC236}">
                <a16:creationId xmlns:a16="http://schemas.microsoft.com/office/drawing/2014/main" id="{2B169E5B-02DB-4E2A-B0C6-814B5274CE5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59699" y="3348008"/>
            <a:ext cx="914400" cy="914400"/>
          </a:xfrm>
          <a:prstGeom prst="rect">
            <a:avLst/>
          </a:prstGeom>
        </p:spPr>
      </p:pic>
    </p:spTree>
    <p:extLst>
      <p:ext uri="{BB962C8B-B14F-4D97-AF65-F5344CB8AC3E}">
        <p14:creationId xmlns:p14="http://schemas.microsoft.com/office/powerpoint/2010/main" val="291294063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dirty="0">
                <a:solidFill>
                  <a:schemeClr val="bg1"/>
                </a:solidFill>
              </a:rPr>
              <a:t>CP2 – silniejszy wymiar społeczny </a:t>
            </a:r>
            <a:r>
              <a:rPr lang="pl-PL" sz="1200" b="1" dirty="0">
                <a:solidFill>
                  <a:schemeClr val="bg1"/>
                </a:solidFill>
              </a:rPr>
              <a:t>1/4</a:t>
            </a:r>
            <a:endParaRPr lang="pl-PL" sz="2800" b="1" dirty="0">
              <a:highlight>
                <a:srgbClr val="FFFF00"/>
              </a:highlight>
            </a:endParaRP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401510"/>
            <a:ext cx="11198892" cy="1674976"/>
          </a:xfrm>
        </p:spPr>
        <p:txBody>
          <a:bodyPr>
            <a:normAutofit/>
          </a:bodyPr>
          <a:lstStyle/>
          <a:p>
            <a:pPr marL="0" lvl="2" indent="0">
              <a:lnSpc>
                <a:spcPct val="115000"/>
              </a:lnSpc>
              <a:spcBef>
                <a:spcPts val="800"/>
              </a:spcBef>
              <a:spcAft>
                <a:spcPts val="600"/>
              </a:spcAft>
              <a:buNone/>
            </a:pPr>
            <a:r>
              <a:rPr lang="pl-PL" sz="16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Poprawa dostępu do wysokiej jakości usług sprzyjających włączeniu społecznemu w zakresie kształcenia, szkoleń i uczenia się przez całe życie poprzez rozwój infrastruktury, w tym wspieranie odporności poprzez kształcenie i szkolenie na odległość oraz online (CS ii)</a:t>
            </a:r>
          </a:p>
          <a:p>
            <a:pPr>
              <a:lnSpc>
                <a:spcPct val="100000"/>
              </a:lnSpc>
              <a:spcBef>
                <a:spcPts val="0"/>
              </a:spcBef>
            </a:pPr>
            <a:r>
              <a:rPr lang="pl-PL" sz="1800" dirty="0"/>
              <a:t>Brak zasadności stosowania instrumentów finansowych.</a:t>
            </a:r>
          </a:p>
          <a:p>
            <a:pPr>
              <a:lnSpc>
                <a:spcPct val="100000"/>
              </a:lnSpc>
              <a:spcBef>
                <a:spcPts val="0"/>
              </a:spcBef>
            </a:pPr>
            <a:r>
              <a:rPr lang="pl-PL" sz="1800" dirty="0"/>
              <a:t>Teoretycznie mogłyby one znaleźć zastosowanie w przypadku wyższych uczelni niepublicznych, ale niewielka liczba (6) takich uczelni w województwie zachodniopomorskim powoduje, że taki instrument nie ma wielkiego sensu.</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092D38-02B6-46AA-A7F7-47DE94434F63}" type="slidenum">
              <a:rPr kumimoji="0" lang="pl-P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pl-P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aphicFrame>
        <p:nvGraphicFramePr>
          <p:cNvPr id="7" name="Tabela 6">
            <a:extLst>
              <a:ext uri="{FF2B5EF4-FFF2-40B4-BE49-F238E27FC236}">
                <a16:creationId xmlns:a16="http://schemas.microsoft.com/office/drawing/2014/main" id="{D2B62F1A-1EC8-4AFB-94D6-11BFD18E5110}"/>
              </a:ext>
            </a:extLst>
          </p:cNvPr>
          <p:cNvGraphicFramePr>
            <a:graphicFrameLocks noGrp="1"/>
          </p:cNvGraphicFramePr>
          <p:nvPr>
            <p:extLst>
              <p:ext uri="{D42A27DB-BD31-4B8C-83A1-F6EECF244321}">
                <p14:modId xmlns:p14="http://schemas.microsoft.com/office/powerpoint/2010/main" val="1487191681"/>
              </p:ext>
            </p:extLst>
          </p:nvPr>
        </p:nvGraphicFramePr>
        <p:xfrm>
          <a:off x="337930" y="3179036"/>
          <a:ext cx="10899789" cy="3098226"/>
        </p:xfrm>
        <a:graphic>
          <a:graphicData uri="http://schemas.openxmlformats.org/drawingml/2006/table">
            <a:tbl>
              <a:tblPr firstRow="1" firstCol="1" bandRow="1"/>
              <a:tblGrid>
                <a:gridCol w="2563337">
                  <a:extLst>
                    <a:ext uri="{9D8B030D-6E8A-4147-A177-3AD203B41FA5}">
                      <a16:colId xmlns:a16="http://schemas.microsoft.com/office/drawing/2014/main" val="2533010475"/>
                    </a:ext>
                  </a:extLst>
                </a:gridCol>
                <a:gridCol w="4024794">
                  <a:extLst>
                    <a:ext uri="{9D8B030D-6E8A-4147-A177-3AD203B41FA5}">
                      <a16:colId xmlns:a16="http://schemas.microsoft.com/office/drawing/2014/main" val="2240539261"/>
                    </a:ext>
                  </a:extLst>
                </a:gridCol>
                <a:gridCol w="4311658">
                  <a:extLst>
                    <a:ext uri="{9D8B030D-6E8A-4147-A177-3AD203B41FA5}">
                      <a16:colId xmlns:a16="http://schemas.microsoft.com/office/drawing/2014/main" val="343057981"/>
                    </a:ext>
                  </a:extLst>
                </a:gridCol>
              </a:tblGrid>
              <a:tr h="231262">
                <a:tc>
                  <a:txBody>
                    <a:bodyPr/>
                    <a:lstStyle/>
                    <a:p>
                      <a:pPr>
                        <a:lnSpc>
                          <a:spcPct val="105000"/>
                        </a:lnSpc>
                        <a:spcBef>
                          <a:spcPts val="200"/>
                        </a:spcBef>
                        <a:spcAft>
                          <a:spcPts val="200"/>
                        </a:spcAft>
                      </a:pPr>
                      <a:r>
                        <a:rPr lang="pl-PL" sz="1000" b="1">
                          <a:effectLst/>
                          <a:latin typeface="Calibri" panose="020F0502020204030204" pitchFamily="34" charset="0"/>
                          <a:ea typeface="Calibri" panose="020F0502020204030204" pitchFamily="34" charset="0"/>
                          <a:cs typeface="Times New Roman" panose="02020603050405020304" pitchFamily="18" charset="0"/>
                        </a:rPr>
                        <a:t> </a:t>
                      </a:r>
                      <a:endParaRPr lang="pl-P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05000"/>
                        </a:lnSpc>
                        <a:spcBef>
                          <a:spcPts val="200"/>
                        </a:spcBef>
                        <a:spcAft>
                          <a:spcPts val="200"/>
                        </a:spcAft>
                      </a:pPr>
                      <a:r>
                        <a:rPr lang="pl-PL" sz="1400" b="1"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Argumenty za</a:t>
                      </a:r>
                      <a:endParaRPr lang="pl-PL" sz="14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05000"/>
                        </a:lnSpc>
                        <a:spcBef>
                          <a:spcPts val="200"/>
                        </a:spcBef>
                        <a:spcAft>
                          <a:spcPts val="200"/>
                        </a:spcAft>
                      </a:pPr>
                      <a:r>
                        <a:rPr lang="pl-PL" sz="1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Argumenty przeciw</a:t>
                      </a:r>
                      <a:endParaRPr lang="pl-PL"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extLst>
                  <a:ext uri="{0D108BD9-81ED-4DB2-BD59-A6C34878D82A}">
                    <a16:rowId xmlns:a16="http://schemas.microsoft.com/office/drawing/2014/main" val="1195725387"/>
                  </a:ext>
                </a:extLst>
              </a:tr>
              <a:tr h="578924">
                <a:tc rowSpan="3">
                  <a:txBody>
                    <a:bodyPr/>
                    <a:lstStyle/>
                    <a:p>
                      <a:pPr>
                        <a:lnSpc>
                          <a:spcPct val="105000"/>
                        </a:lnSpc>
                        <a:spcBef>
                          <a:spcPts val="200"/>
                        </a:spcBef>
                        <a:spcAft>
                          <a:spcPts val="2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instrumentów finansowych</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D9E2F3"/>
                    </a:solidFill>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Jednostki samorządu korzystają masowo z finansowania zwrotnego, a one właśnie będą zapewne głównym beneficjentem tego działania.</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507391315"/>
                  </a:ext>
                </a:extLst>
              </a:tr>
              <a:tr h="578924">
                <a:tc vMerge="1">
                  <a:txBody>
                    <a:bodyPr/>
                    <a:lstStyle/>
                    <a:p>
                      <a:endParaRPr lang="en-GB"/>
                    </a:p>
                  </a:txBody>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a:effectLst/>
                          <a:latin typeface="Calibri" panose="020F0502020204030204" pitchFamily="34" charset="0"/>
                          <a:ea typeface="Calibri" panose="020F0502020204030204" pitchFamily="34" charset="0"/>
                          <a:cs typeface="Times New Roman" panose="02020603050405020304" pitchFamily="18" charset="0"/>
                        </a:rPr>
                        <a:t>Finansowane projekty nie mają de facto charakteru komercyjnego, co do zasady brak przychodów pozwalających na spłatę finansowania.</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1769585830"/>
                  </a:ext>
                </a:extLst>
              </a:tr>
              <a:tr h="448236">
                <a:tc vMerge="1">
                  <a:txBody>
                    <a:bodyPr/>
                    <a:lstStyle/>
                    <a:p>
                      <a:endParaRPr lang="en-GB"/>
                    </a:p>
                  </a:txBody>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Wysoki poziom zadłużenia samorządów, będących właścicielami większości publicznych szkół podstawowych i średnich.</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1385634161"/>
                  </a:ext>
                </a:extLst>
              </a:tr>
              <a:tr h="383310">
                <a:tc rowSpan="2">
                  <a:txBody>
                    <a:bodyPr/>
                    <a:lstStyle/>
                    <a:p>
                      <a:pPr>
                        <a:lnSpc>
                          <a:spcPct val="105000"/>
                        </a:lnSpc>
                        <a:spcBef>
                          <a:spcPts val="200"/>
                        </a:spcBef>
                        <a:spcAft>
                          <a:spcPts val="2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dotacji</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C5E0B3"/>
                    </a:solidFill>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Duże korzyści społeczne.</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Bardzo znaczne potrzeby inwestycyjne, których zapewne nie uda się w całości sfinansować bezzwrotnie.</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3814880310"/>
                  </a:ext>
                </a:extLst>
              </a:tr>
              <a:tr h="383310">
                <a:tc vMerge="1">
                  <a:txBody>
                    <a:bodyPr/>
                    <a:lstStyle/>
                    <a:p>
                      <a:endParaRPr lang="en-GB"/>
                    </a:p>
                  </a:txBody>
                  <a:tcPr/>
                </a:tc>
                <a:tc>
                  <a:txBody>
                    <a:bodyPr/>
                    <a:lstStyle/>
                    <a:p>
                      <a:pPr>
                        <a:lnSpc>
                          <a:spcPct val="105000"/>
                        </a:lnSpc>
                        <a:spcBef>
                          <a:spcPts val="200"/>
                        </a:spcBef>
                        <a:spcAft>
                          <a:spcPts val="200"/>
                        </a:spcAft>
                      </a:pPr>
                      <a:r>
                        <a:rPr lang="pl-PL" sz="1400">
                          <a:effectLst/>
                          <a:latin typeface="Calibri" panose="020F0502020204030204" pitchFamily="34" charset="0"/>
                          <a:ea typeface="Calibri" panose="020F0502020204030204" pitchFamily="34" charset="0"/>
                          <a:cs typeface="Times New Roman" panose="02020603050405020304" pitchFamily="18" charset="0"/>
                        </a:rPr>
                        <a:t>Beneficjentami projektów będą w znacznej części jednostki samorządu terytorialnego.</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2618834897"/>
                  </a:ext>
                </a:extLst>
              </a:tr>
            </a:tbl>
          </a:graphicData>
        </a:graphic>
      </p:graphicFrame>
      <p:pic>
        <p:nvPicPr>
          <p:cNvPr id="9" name="Grafika 8" descr="Ostrzeżenie z wypełnieniem pełnym">
            <a:extLst>
              <a:ext uri="{FF2B5EF4-FFF2-40B4-BE49-F238E27FC236}">
                <a16:creationId xmlns:a16="http://schemas.microsoft.com/office/drawing/2014/main" id="{90F15DF5-F650-4E3C-BD52-FD363C39E79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77600" y="3179036"/>
            <a:ext cx="914400" cy="914400"/>
          </a:xfrm>
          <a:prstGeom prst="rect">
            <a:avLst/>
          </a:prstGeom>
        </p:spPr>
      </p:pic>
    </p:spTree>
    <p:extLst>
      <p:ext uri="{BB962C8B-B14F-4D97-AF65-F5344CB8AC3E}">
        <p14:creationId xmlns:p14="http://schemas.microsoft.com/office/powerpoint/2010/main" val="40917632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dirty="0">
                <a:solidFill>
                  <a:schemeClr val="bg1"/>
                </a:solidFill>
              </a:rPr>
              <a:t>CP2 – silniejszy wymiar społeczny </a:t>
            </a:r>
            <a:r>
              <a:rPr lang="pl-PL" sz="1200" b="1" dirty="0">
                <a:solidFill>
                  <a:schemeClr val="bg1"/>
                </a:solidFill>
              </a:rPr>
              <a:t>2/4</a:t>
            </a:r>
            <a:endParaRPr lang="pl-PL" sz="2800" b="1" dirty="0">
              <a:highlight>
                <a:srgbClr val="FFFF00"/>
              </a:highlight>
            </a:endParaRP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401510"/>
            <a:ext cx="11386900" cy="1350236"/>
          </a:xfrm>
        </p:spPr>
        <p:txBody>
          <a:bodyPr>
            <a:normAutofit fontScale="92500" lnSpcReduction="10000"/>
          </a:bodyPr>
          <a:lstStyle/>
          <a:p>
            <a:pPr marL="0" lvl="2" indent="0">
              <a:lnSpc>
                <a:spcPct val="115000"/>
              </a:lnSpc>
              <a:spcBef>
                <a:spcPts val="800"/>
              </a:spcBef>
              <a:spcAft>
                <a:spcPts val="600"/>
              </a:spcAft>
              <a:buNone/>
            </a:pPr>
            <a:r>
              <a:rPr lang="pl-P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Zwiększenie integracji społeczno-ekonomicznej marginalizowanych społeczności, migrantów i grup w niekorzystnej sytuacji poprzez zintegrowane działania obejmujące mieszkalnictwo i usługi społeczne (CS iii)</a:t>
            </a:r>
          </a:p>
          <a:p>
            <a:pPr>
              <a:lnSpc>
                <a:spcPct val="120000"/>
              </a:lnSpc>
              <a:spcBef>
                <a:spcPts val="0"/>
              </a:spcBef>
            </a:pPr>
            <a:r>
              <a:rPr lang="pl-PL" sz="1900" dirty="0"/>
              <a:t>Brak zasadności stosowania instrumentów finansowych – całkowicie niekomercyjny charakter wspieranych instytucji.</a:t>
            </a:r>
          </a:p>
          <a:p>
            <a:pPr>
              <a:lnSpc>
                <a:spcPct val="120000"/>
              </a:lnSpc>
              <a:spcBef>
                <a:spcPts val="0"/>
              </a:spcBef>
            </a:pPr>
            <a:r>
              <a:rPr lang="pl-PL" sz="1900" dirty="0"/>
              <a:t>Planowane oferowanie instrumentów finansowych dla podmiotów ekonomii społecznej z poziomu krajowego.</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092D38-02B6-46AA-A7F7-47DE94434F63}" type="slidenum">
              <a:rPr kumimoji="0" lang="pl-P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pl-P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aphicFrame>
        <p:nvGraphicFramePr>
          <p:cNvPr id="4" name="Tabela 3">
            <a:extLst>
              <a:ext uri="{FF2B5EF4-FFF2-40B4-BE49-F238E27FC236}">
                <a16:creationId xmlns:a16="http://schemas.microsoft.com/office/drawing/2014/main" id="{4F657288-C3B5-4EC2-94D0-9B86AC79D659}"/>
              </a:ext>
            </a:extLst>
          </p:cNvPr>
          <p:cNvGraphicFramePr>
            <a:graphicFrameLocks noGrp="1"/>
          </p:cNvGraphicFramePr>
          <p:nvPr>
            <p:extLst>
              <p:ext uri="{D42A27DB-BD31-4B8C-83A1-F6EECF244321}">
                <p14:modId xmlns:p14="http://schemas.microsoft.com/office/powerpoint/2010/main" val="4072530977"/>
              </p:ext>
            </p:extLst>
          </p:nvPr>
        </p:nvGraphicFramePr>
        <p:xfrm>
          <a:off x="393946" y="2818198"/>
          <a:ext cx="10883654" cy="3296860"/>
        </p:xfrm>
        <a:graphic>
          <a:graphicData uri="http://schemas.openxmlformats.org/drawingml/2006/table">
            <a:tbl>
              <a:tblPr firstRow="1" firstCol="1" bandRow="1"/>
              <a:tblGrid>
                <a:gridCol w="2169079">
                  <a:extLst>
                    <a:ext uri="{9D8B030D-6E8A-4147-A177-3AD203B41FA5}">
                      <a16:colId xmlns:a16="http://schemas.microsoft.com/office/drawing/2014/main" val="1103400932"/>
                    </a:ext>
                  </a:extLst>
                </a:gridCol>
                <a:gridCol w="4002088">
                  <a:extLst>
                    <a:ext uri="{9D8B030D-6E8A-4147-A177-3AD203B41FA5}">
                      <a16:colId xmlns:a16="http://schemas.microsoft.com/office/drawing/2014/main" val="384653944"/>
                    </a:ext>
                  </a:extLst>
                </a:gridCol>
                <a:gridCol w="4712487">
                  <a:extLst>
                    <a:ext uri="{9D8B030D-6E8A-4147-A177-3AD203B41FA5}">
                      <a16:colId xmlns:a16="http://schemas.microsoft.com/office/drawing/2014/main" val="280085983"/>
                    </a:ext>
                  </a:extLst>
                </a:gridCol>
              </a:tblGrid>
              <a:tr h="0">
                <a:tc>
                  <a:txBody>
                    <a:bodyPr/>
                    <a:lstStyle/>
                    <a:p>
                      <a:pPr>
                        <a:lnSpc>
                          <a:spcPct val="105000"/>
                        </a:lnSpc>
                        <a:spcBef>
                          <a:spcPts val="200"/>
                        </a:spcBef>
                        <a:spcAft>
                          <a:spcPts val="200"/>
                        </a:spcAft>
                      </a:pPr>
                      <a:r>
                        <a:rPr lang="pl-PL" sz="1000" b="1" dirty="0">
                          <a:effectLst/>
                          <a:latin typeface="Calibri" panose="020F0502020204030204" pitchFamily="34" charset="0"/>
                          <a:ea typeface="Calibri" panose="020F0502020204030204" pitchFamily="34" charset="0"/>
                          <a:cs typeface="Times New Roman" panose="02020603050405020304" pitchFamily="18" charset="0"/>
                        </a:rPr>
                        <a:t> </a:t>
                      </a:r>
                      <a:endParaRPr lang="pl-PL" sz="12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05000"/>
                        </a:lnSpc>
                        <a:spcBef>
                          <a:spcPts val="200"/>
                        </a:spcBef>
                        <a:spcAft>
                          <a:spcPts val="200"/>
                        </a:spcAft>
                      </a:pPr>
                      <a:r>
                        <a:rPr lang="pl-PL" sz="1400" b="1"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Argumenty za</a:t>
                      </a:r>
                      <a:endParaRPr lang="pl-PL" sz="14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05000"/>
                        </a:lnSpc>
                        <a:spcBef>
                          <a:spcPts val="200"/>
                        </a:spcBef>
                        <a:spcAft>
                          <a:spcPts val="200"/>
                        </a:spcAft>
                      </a:pPr>
                      <a:r>
                        <a:rPr lang="pl-PL" sz="1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Argumenty przeciw</a:t>
                      </a:r>
                      <a:endParaRPr lang="pl-PL"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extLst>
                  <a:ext uri="{0D108BD9-81ED-4DB2-BD59-A6C34878D82A}">
                    <a16:rowId xmlns:a16="http://schemas.microsoft.com/office/drawing/2014/main" val="3770272818"/>
                  </a:ext>
                </a:extLst>
              </a:tr>
              <a:tr h="622935">
                <a:tc rowSpan="3">
                  <a:txBody>
                    <a:bodyPr/>
                    <a:lstStyle/>
                    <a:p>
                      <a:pPr>
                        <a:lnSpc>
                          <a:spcPct val="105000"/>
                        </a:lnSpc>
                        <a:spcBef>
                          <a:spcPts val="200"/>
                        </a:spcBef>
                        <a:spcAft>
                          <a:spcPts val="2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instrumentów finansowych</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D9E2F3"/>
                    </a:solidFill>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Jednostki samorządu korzystają masowo z finansowania zwrotnego, a one właśnie będą zapewne głównym beneficjentem tego działania.</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a:effectLst/>
                          <a:latin typeface="Calibri" panose="020F0502020204030204" pitchFamily="34" charset="0"/>
                          <a:ea typeface="Calibri" panose="020F0502020204030204" pitchFamily="34" charset="0"/>
                          <a:cs typeface="Times New Roman" panose="02020603050405020304" pitchFamily="18" charset="0"/>
                        </a:rPr>
                        <a:t>Finansowane projekty nie mają de facto charakteru komercyjnego, co do zasady brak przychodów pozwalających na spłatę finansowania.</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212373042"/>
                  </a:ext>
                </a:extLst>
              </a:tr>
              <a:tr h="0">
                <a:tc vMerge="1">
                  <a:txBody>
                    <a:bodyPr/>
                    <a:lstStyle/>
                    <a:p>
                      <a:endParaRPr lang="en-GB"/>
                    </a:p>
                  </a:txBody>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Wysoki poziom zadłużenia samorządów, będących bezpośrednio lub pośrednio (poprzez swoje jednostki zależne) kluczowymi projektodawcami w omawianym obszarze.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3411257539"/>
                  </a:ext>
                </a:extLst>
              </a:tr>
              <a:tr h="0">
                <a:tc vMerge="1">
                  <a:txBody>
                    <a:bodyPr/>
                    <a:lstStyle/>
                    <a:p>
                      <a:endParaRPr lang="en-GB"/>
                    </a:p>
                  </a:txBody>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Wsparcie (pośrednio) dla osób znajdujących się w niekorzystnej sytuacji słabo pasuje do specyfiki instrumentów finansowych.</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2905045201"/>
                  </a:ext>
                </a:extLst>
              </a:tr>
              <a:tr h="0">
                <a:tc rowSpan="3">
                  <a:txBody>
                    <a:bodyPr/>
                    <a:lstStyle/>
                    <a:p>
                      <a:pPr>
                        <a:lnSpc>
                          <a:spcPct val="105000"/>
                        </a:lnSpc>
                        <a:spcBef>
                          <a:spcPts val="200"/>
                        </a:spcBef>
                        <a:spcAft>
                          <a:spcPts val="2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dotacji</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C5E0B3"/>
                    </a:solidFill>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Bardzo duże korzyści społeczne.</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2248163829"/>
                  </a:ext>
                </a:extLst>
              </a:tr>
              <a:tr h="0">
                <a:tc vMerge="1">
                  <a:txBody>
                    <a:bodyPr/>
                    <a:lstStyle/>
                    <a:p>
                      <a:endParaRPr lang="en-GB"/>
                    </a:p>
                  </a:txBody>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Beneficjentami projektów będą w znacznej części jednostki samorządu terytorialnego.</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2098511645"/>
                  </a:ext>
                </a:extLst>
              </a:tr>
              <a:tr h="0">
                <a:tc vMerge="1">
                  <a:txBody>
                    <a:bodyPr/>
                    <a:lstStyle/>
                    <a:p>
                      <a:endParaRPr lang="en-GB"/>
                    </a:p>
                  </a:txBody>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Wsparcie skierowane przede wszystkim do specyficznych, znajdujących się w niekorzystnej sytuacji grup odbiorców.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4231125918"/>
                  </a:ext>
                </a:extLst>
              </a:tr>
            </a:tbl>
          </a:graphicData>
        </a:graphic>
      </p:graphicFrame>
      <p:pic>
        <p:nvPicPr>
          <p:cNvPr id="7" name="Grafika 6" descr="Ostrzeżenie z wypełnieniem pełnym">
            <a:extLst>
              <a:ext uri="{FF2B5EF4-FFF2-40B4-BE49-F238E27FC236}">
                <a16:creationId xmlns:a16="http://schemas.microsoft.com/office/drawing/2014/main" id="{5A7A2A97-7533-4DBC-B7C8-7FB5D26D32CE}"/>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67630" y="2751746"/>
            <a:ext cx="914400" cy="914400"/>
          </a:xfrm>
          <a:prstGeom prst="rect">
            <a:avLst/>
          </a:prstGeom>
        </p:spPr>
      </p:pic>
    </p:spTree>
    <p:extLst>
      <p:ext uri="{BB962C8B-B14F-4D97-AF65-F5344CB8AC3E}">
        <p14:creationId xmlns:p14="http://schemas.microsoft.com/office/powerpoint/2010/main" val="67160030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dirty="0">
                <a:solidFill>
                  <a:schemeClr val="bg1"/>
                </a:solidFill>
              </a:rPr>
              <a:t>CP2 – silniejszy wymiar społeczny </a:t>
            </a:r>
            <a:r>
              <a:rPr lang="pl-PL" sz="1200" b="1" dirty="0">
                <a:solidFill>
                  <a:schemeClr val="bg1"/>
                </a:solidFill>
              </a:rPr>
              <a:t>3/4</a:t>
            </a:r>
            <a:endParaRPr lang="pl-PL" sz="2800" b="1" dirty="0">
              <a:highlight>
                <a:srgbClr val="00FFFF"/>
              </a:highlight>
            </a:endParaRP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401510"/>
            <a:ext cx="11130526" cy="1708483"/>
          </a:xfrm>
        </p:spPr>
        <p:txBody>
          <a:bodyPr>
            <a:normAutofit/>
          </a:bodyPr>
          <a:lstStyle/>
          <a:p>
            <a:pPr marL="0" lvl="2" indent="0">
              <a:lnSpc>
                <a:spcPct val="115000"/>
              </a:lnSpc>
              <a:spcBef>
                <a:spcPts val="800"/>
              </a:spcBef>
              <a:spcAft>
                <a:spcPts val="600"/>
              </a:spcAft>
              <a:buNone/>
            </a:pPr>
            <a:r>
              <a:rPr lang="pl-PL" sz="16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Zapewnienie równego dostępu do opieki zdrowotnej poprzez rozwój infrastruktury, w tym podstawowej opieki zdrowotnej (CS iv)</a:t>
            </a:r>
          </a:p>
          <a:p>
            <a:pPr>
              <a:lnSpc>
                <a:spcPct val="100000"/>
              </a:lnSpc>
              <a:spcBef>
                <a:spcPts val="600"/>
              </a:spcBef>
            </a:pPr>
            <a:r>
              <a:rPr lang="pl-PL" sz="1800" dirty="0">
                <a:effectLst/>
                <a:latin typeface="Calibri" panose="020F0502020204030204" pitchFamily="34" charset="0"/>
                <a:ea typeface="Calibri" panose="020F0502020204030204" pitchFamily="34" charset="0"/>
                <a:cs typeface="Times New Roman" panose="02020603050405020304" pitchFamily="18" charset="0"/>
              </a:rPr>
              <a:t>Możliwe zastosowanie instrumentów finansowych, naturalnie obok finansowania bezzwrotnego. </a:t>
            </a:r>
          </a:p>
          <a:p>
            <a:pPr>
              <a:lnSpc>
                <a:spcPct val="100000"/>
              </a:lnSpc>
              <a:spcBef>
                <a:spcPts val="600"/>
              </a:spcBef>
            </a:pPr>
            <a:r>
              <a:rPr lang="pl-PL" sz="1800" dirty="0">
                <a:effectLst/>
                <a:latin typeface="Calibri" panose="020F0502020204030204" pitchFamily="34" charset="0"/>
                <a:ea typeface="Calibri" panose="020F0502020204030204" pitchFamily="34" charset="0"/>
                <a:cs typeface="Times New Roman" panose="02020603050405020304" pitchFamily="18" charset="0"/>
              </a:rPr>
              <a:t>Instrumenty finansowe mogłyby być stosowane przede wszystkim do wsparcia projektów infrastrukturalnych (stworzenie nowych placówek opieki zdrowotnej lub modernizacja placówek istniejących). </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092D38-02B6-46AA-A7F7-47DE94434F63}" type="slidenum">
              <a:rPr kumimoji="0" lang="pl-P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pl-P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aphicFrame>
        <p:nvGraphicFramePr>
          <p:cNvPr id="5" name="Tabela 4">
            <a:extLst>
              <a:ext uri="{FF2B5EF4-FFF2-40B4-BE49-F238E27FC236}">
                <a16:creationId xmlns:a16="http://schemas.microsoft.com/office/drawing/2014/main" id="{CED986BE-BC55-4F2E-9106-FD292EB9BDB7}"/>
              </a:ext>
            </a:extLst>
          </p:cNvPr>
          <p:cNvGraphicFramePr>
            <a:graphicFrameLocks noGrp="1"/>
          </p:cNvGraphicFramePr>
          <p:nvPr>
            <p:extLst>
              <p:ext uri="{D42A27DB-BD31-4B8C-83A1-F6EECF244321}">
                <p14:modId xmlns:p14="http://schemas.microsoft.com/office/powerpoint/2010/main" val="3328058179"/>
              </p:ext>
            </p:extLst>
          </p:nvPr>
        </p:nvGraphicFramePr>
        <p:xfrm>
          <a:off x="337930" y="3135031"/>
          <a:ext cx="10868262" cy="2812840"/>
        </p:xfrm>
        <a:graphic>
          <a:graphicData uri="http://schemas.openxmlformats.org/drawingml/2006/table">
            <a:tbl>
              <a:tblPr firstRow="1" firstCol="1" bandRow="1"/>
              <a:tblGrid>
                <a:gridCol w="2490728">
                  <a:extLst>
                    <a:ext uri="{9D8B030D-6E8A-4147-A177-3AD203B41FA5}">
                      <a16:colId xmlns:a16="http://schemas.microsoft.com/office/drawing/2014/main" val="393746198"/>
                    </a:ext>
                  </a:extLst>
                </a:gridCol>
                <a:gridCol w="4682587">
                  <a:extLst>
                    <a:ext uri="{9D8B030D-6E8A-4147-A177-3AD203B41FA5}">
                      <a16:colId xmlns:a16="http://schemas.microsoft.com/office/drawing/2014/main" val="2009408672"/>
                    </a:ext>
                  </a:extLst>
                </a:gridCol>
                <a:gridCol w="3694947">
                  <a:extLst>
                    <a:ext uri="{9D8B030D-6E8A-4147-A177-3AD203B41FA5}">
                      <a16:colId xmlns:a16="http://schemas.microsoft.com/office/drawing/2014/main" val="964141264"/>
                    </a:ext>
                  </a:extLst>
                </a:gridCol>
              </a:tblGrid>
              <a:tr h="247352">
                <a:tc>
                  <a:txBody>
                    <a:bodyPr/>
                    <a:lstStyle/>
                    <a:p>
                      <a:pPr>
                        <a:lnSpc>
                          <a:spcPct val="105000"/>
                        </a:lnSpc>
                        <a:spcBef>
                          <a:spcPts val="200"/>
                        </a:spcBef>
                        <a:spcAft>
                          <a:spcPts val="200"/>
                        </a:spcAft>
                      </a:pPr>
                      <a:r>
                        <a:rPr lang="pl-PL" sz="1000" b="1">
                          <a:effectLst/>
                          <a:latin typeface="Calibri" panose="020F0502020204030204" pitchFamily="34" charset="0"/>
                          <a:ea typeface="Calibri" panose="020F0502020204030204" pitchFamily="34" charset="0"/>
                          <a:cs typeface="Times New Roman" panose="02020603050405020304" pitchFamily="18" charset="0"/>
                        </a:rPr>
                        <a:t> </a:t>
                      </a:r>
                      <a:endParaRPr lang="pl-P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05000"/>
                        </a:lnSpc>
                        <a:spcBef>
                          <a:spcPts val="200"/>
                        </a:spcBef>
                        <a:spcAft>
                          <a:spcPts val="200"/>
                        </a:spcAft>
                      </a:pPr>
                      <a:r>
                        <a:rPr lang="pl-PL" sz="1400" b="1"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Argumenty za</a:t>
                      </a:r>
                      <a:endParaRPr lang="pl-PL" sz="14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05000"/>
                        </a:lnSpc>
                        <a:spcBef>
                          <a:spcPts val="200"/>
                        </a:spcBef>
                        <a:spcAft>
                          <a:spcPts val="200"/>
                        </a:spcAft>
                      </a:pPr>
                      <a:r>
                        <a:rPr lang="pl-PL" sz="1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Argumenty przeciw</a:t>
                      </a:r>
                      <a:endParaRPr lang="pl-PL"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extLst>
                  <a:ext uri="{0D108BD9-81ED-4DB2-BD59-A6C34878D82A}">
                    <a16:rowId xmlns:a16="http://schemas.microsoft.com/office/drawing/2014/main" val="1961025543"/>
                  </a:ext>
                </a:extLst>
              </a:tr>
              <a:tr h="762954">
                <a:tc rowSpan="2">
                  <a:txBody>
                    <a:bodyPr/>
                    <a:lstStyle/>
                    <a:p>
                      <a:pPr>
                        <a:lnSpc>
                          <a:spcPct val="105000"/>
                        </a:lnSpc>
                        <a:spcBef>
                          <a:spcPts val="200"/>
                        </a:spcBef>
                        <a:spcAft>
                          <a:spcPts val="2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instrumentów finansowych</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D9E2F3"/>
                    </a:solidFill>
                  </a:tcPr>
                </a:tc>
                <a:tc>
                  <a:txBody>
                    <a:bodyPr/>
                    <a:lstStyle/>
                    <a:p>
                      <a:pPr>
                        <a:lnSpc>
                          <a:spcPct val="105000"/>
                        </a:lnSpc>
                        <a:spcBef>
                          <a:spcPts val="6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Jednostki samorządu korzystają masowo z finansowania zwrotnego, a one właśnie będą zapewne głównym beneficjentem tego działania.</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600"/>
                        </a:spcBef>
                        <a:spcAft>
                          <a:spcPts val="200"/>
                        </a:spcAft>
                      </a:pPr>
                      <a:r>
                        <a:rPr lang="pl-PL" sz="1400">
                          <a:effectLst/>
                          <a:latin typeface="Calibri" panose="020F0502020204030204" pitchFamily="34" charset="0"/>
                          <a:ea typeface="Calibri" panose="020F0502020204030204" pitchFamily="34" charset="0"/>
                          <a:cs typeface="Times New Roman" panose="02020603050405020304" pitchFamily="18" charset="0"/>
                        </a:rPr>
                        <a:t>Wysoki poziom zadłużenia samorządów, znaczącą grupą projektodawców stanowią właśnie JST oraz powiązane z nimi jednostki.</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744514685"/>
                  </a:ext>
                </a:extLst>
              </a:tr>
              <a:tr h="1020755">
                <a:tc vMerge="1">
                  <a:txBody>
                    <a:bodyPr/>
                    <a:lstStyle/>
                    <a:p>
                      <a:endParaRPr lang="en-GB"/>
                    </a:p>
                  </a:txBody>
                  <a:tcPr/>
                </a:tc>
                <a:tc>
                  <a:txBody>
                    <a:bodyPr/>
                    <a:lstStyle/>
                    <a:p>
                      <a:pPr>
                        <a:lnSpc>
                          <a:spcPct val="105000"/>
                        </a:lnSpc>
                        <a:spcBef>
                          <a:spcPts val="6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Finansowane projekty nie mają wprawdzie charakteru komercyjnego, ale jakość świadczonych usług (w tym jakość posiadanego sprzętu) może wpływać (w zależności od kryteriów wyceny) na wielkość kontraktu z NFZ.</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6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4225931186"/>
                  </a:ext>
                </a:extLst>
              </a:tr>
              <a:tr h="256979">
                <a:tc rowSpan="2">
                  <a:txBody>
                    <a:bodyPr/>
                    <a:lstStyle/>
                    <a:p>
                      <a:pPr>
                        <a:lnSpc>
                          <a:spcPct val="105000"/>
                        </a:lnSpc>
                        <a:spcBef>
                          <a:spcPts val="200"/>
                        </a:spcBef>
                        <a:spcAft>
                          <a:spcPts val="2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dotacji</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C5E0B3"/>
                    </a:solidFill>
                  </a:tcPr>
                </a:tc>
                <a:tc>
                  <a:txBody>
                    <a:bodyPr/>
                    <a:lstStyle/>
                    <a:p>
                      <a:pPr>
                        <a:lnSpc>
                          <a:spcPct val="105000"/>
                        </a:lnSpc>
                        <a:spcBef>
                          <a:spcPts val="6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Bardzo duże korzyści społeczne</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6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Potencjalnie bardzo znacząca liczba projektów.</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1201375936"/>
                  </a:ext>
                </a:extLst>
              </a:tr>
              <a:tr h="524800">
                <a:tc vMerge="1">
                  <a:txBody>
                    <a:bodyPr/>
                    <a:lstStyle/>
                    <a:p>
                      <a:endParaRPr lang="en-GB"/>
                    </a:p>
                  </a:txBody>
                  <a:tcPr/>
                </a:tc>
                <a:tc>
                  <a:txBody>
                    <a:bodyPr/>
                    <a:lstStyle/>
                    <a:p>
                      <a:pPr>
                        <a:lnSpc>
                          <a:spcPct val="105000"/>
                        </a:lnSpc>
                        <a:spcBef>
                          <a:spcPts val="6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Beneficjentami projektów będą w znacznej części jednostki samorządu terytorialnego.</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6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4082891152"/>
                  </a:ext>
                </a:extLst>
              </a:tr>
            </a:tbl>
          </a:graphicData>
        </a:graphic>
      </p:graphicFrame>
      <p:pic>
        <p:nvPicPr>
          <p:cNvPr id="8" name="Grafika 7" descr="Ostrzeżenie z wypełnieniem pełnym">
            <a:extLst>
              <a:ext uri="{FF2B5EF4-FFF2-40B4-BE49-F238E27FC236}">
                <a16:creationId xmlns:a16="http://schemas.microsoft.com/office/drawing/2014/main" id="{831979DB-3C82-4752-B1FE-F51D1031DC1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77600" y="3109993"/>
            <a:ext cx="914400" cy="914400"/>
          </a:xfrm>
          <a:prstGeom prst="rect">
            <a:avLst/>
          </a:prstGeom>
        </p:spPr>
      </p:pic>
    </p:spTree>
    <p:extLst>
      <p:ext uri="{BB962C8B-B14F-4D97-AF65-F5344CB8AC3E}">
        <p14:creationId xmlns:p14="http://schemas.microsoft.com/office/powerpoint/2010/main" val="267251778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a:solidFill>
                  <a:schemeClr val="bg1"/>
                </a:solidFill>
              </a:rPr>
              <a:t>CP2 – silniejszy wymiar społeczny </a:t>
            </a:r>
            <a:r>
              <a:rPr lang="pl-PL" sz="1200" b="1">
                <a:solidFill>
                  <a:schemeClr val="bg1"/>
                </a:solidFill>
              </a:rPr>
              <a:t>4/4</a:t>
            </a:r>
            <a:r>
              <a:rPr lang="pl-PL" sz="2800" b="1">
                <a:highlight>
                  <a:srgbClr val="00FFFF"/>
                </a:highlight>
              </a:rPr>
              <a:t> </a:t>
            </a:r>
            <a:endParaRPr lang="pl-PL" sz="2800" b="1" dirty="0">
              <a:highlight>
                <a:srgbClr val="00FFFF"/>
              </a:highlight>
            </a:endParaRP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401509"/>
            <a:ext cx="11130526" cy="1414329"/>
          </a:xfrm>
        </p:spPr>
        <p:txBody>
          <a:bodyPr>
            <a:normAutofit/>
          </a:bodyPr>
          <a:lstStyle/>
          <a:p>
            <a:pPr marL="0" lvl="2" indent="0">
              <a:lnSpc>
                <a:spcPct val="115000"/>
              </a:lnSpc>
              <a:spcBef>
                <a:spcPts val="800"/>
              </a:spcBef>
              <a:spcAft>
                <a:spcPts val="600"/>
              </a:spcAft>
              <a:buNone/>
            </a:pPr>
            <a:r>
              <a:rPr lang="pl-PL" sz="1800" b="1" dirty="0">
                <a:solidFill>
                  <a:srgbClr val="2F5496"/>
                </a:solidFill>
                <a:effectLst/>
                <a:latin typeface="Calibri Light" panose="020F0302020204030204" pitchFamily="34" charset="0"/>
                <a:ea typeface="Times New Roman" panose="02020603050405020304" pitchFamily="18" charset="0"/>
                <a:cs typeface="Times New Roman" panose="02020603050405020304" pitchFamily="18" charset="0"/>
              </a:rPr>
              <a:t>Wzmocnienie roli kultury i turystyki w rozwoju gospodarczym, włączeniu społecznym i innowacjach społecznych (CS iv bis)</a:t>
            </a:r>
          </a:p>
          <a:p>
            <a:pPr>
              <a:lnSpc>
                <a:spcPct val="100000"/>
              </a:lnSpc>
              <a:spcBef>
                <a:spcPts val="600"/>
              </a:spcBef>
            </a:pPr>
            <a:r>
              <a:rPr lang="pl-PL" sz="1800" dirty="0">
                <a:effectLst/>
                <a:latin typeface="Calibri" panose="020F0502020204030204" pitchFamily="34" charset="0"/>
                <a:ea typeface="Calibri" panose="020F0502020204030204" pitchFamily="34" charset="0"/>
                <a:cs typeface="Times New Roman" panose="02020603050405020304" pitchFamily="18" charset="0"/>
              </a:rPr>
              <a:t>Dla wybranych typów projektów można rozważyć zastosowanie instrumentów finansowych.</a:t>
            </a:r>
          </a:p>
          <a:p>
            <a:pPr>
              <a:lnSpc>
                <a:spcPct val="100000"/>
              </a:lnSpc>
              <a:spcBef>
                <a:spcPts val="600"/>
              </a:spcBef>
            </a:pPr>
            <a:r>
              <a:rPr lang="pl-PL" sz="1800" dirty="0">
                <a:latin typeface="Calibri" panose="020F0502020204030204" pitchFamily="34" charset="0"/>
                <a:cs typeface="Times New Roman" panose="02020603050405020304" pitchFamily="18" charset="0"/>
              </a:rPr>
              <a:t>Przede wszystkim proponujemy ich zastosowanie w sferze turystyki.</a:t>
            </a:r>
            <a:endParaRPr lang="pl-PL" sz="1800" dirty="0"/>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092D38-02B6-46AA-A7F7-47DE94434F63}" type="slidenum">
              <a:rPr kumimoji="0" lang="pl-P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pl-P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aphicFrame>
        <p:nvGraphicFramePr>
          <p:cNvPr id="4" name="Tabela 3">
            <a:extLst>
              <a:ext uri="{FF2B5EF4-FFF2-40B4-BE49-F238E27FC236}">
                <a16:creationId xmlns:a16="http://schemas.microsoft.com/office/drawing/2014/main" id="{EF6FE0DB-8586-4BFC-BD19-15F50948F375}"/>
              </a:ext>
            </a:extLst>
          </p:cNvPr>
          <p:cNvGraphicFramePr>
            <a:graphicFrameLocks noGrp="1"/>
          </p:cNvGraphicFramePr>
          <p:nvPr>
            <p:extLst>
              <p:ext uri="{D42A27DB-BD31-4B8C-83A1-F6EECF244321}">
                <p14:modId xmlns:p14="http://schemas.microsoft.com/office/powerpoint/2010/main" val="2764912363"/>
              </p:ext>
            </p:extLst>
          </p:nvPr>
        </p:nvGraphicFramePr>
        <p:xfrm>
          <a:off x="337930" y="2909441"/>
          <a:ext cx="10933973" cy="2954032"/>
        </p:xfrm>
        <a:graphic>
          <a:graphicData uri="http://schemas.openxmlformats.org/drawingml/2006/table">
            <a:tbl>
              <a:tblPr firstRow="1" firstCol="1" bandRow="1"/>
              <a:tblGrid>
                <a:gridCol w="2847589">
                  <a:extLst>
                    <a:ext uri="{9D8B030D-6E8A-4147-A177-3AD203B41FA5}">
                      <a16:colId xmlns:a16="http://schemas.microsoft.com/office/drawing/2014/main" val="51522876"/>
                    </a:ext>
                  </a:extLst>
                </a:gridCol>
                <a:gridCol w="4006219">
                  <a:extLst>
                    <a:ext uri="{9D8B030D-6E8A-4147-A177-3AD203B41FA5}">
                      <a16:colId xmlns:a16="http://schemas.microsoft.com/office/drawing/2014/main" val="3615113648"/>
                    </a:ext>
                  </a:extLst>
                </a:gridCol>
                <a:gridCol w="4080165">
                  <a:extLst>
                    <a:ext uri="{9D8B030D-6E8A-4147-A177-3AD203B41FA5}">
                      <a16:colId xmlns:a16="http://schemas.microsoft.com/office/drawing/2014/main" val="3189729457"/>
                    </a:ext>
                  </a:extLst>
                </a:gridCol>
              </a:tblGrid>
              <a:tr h="288100">
                <a:tc>
                  <a:txBody>
                    <a:bodyPr/>
                    <a:lstStyle/>
                    <a:p>
                      <a:pPr>
                        <a:lnSpc>
                          <a:spcPct val="105000"/>
                        </a:lnSpc>
                        <a:spcBef>
                          <a:spcPts val="200"/>
                        </a:spcBef>
                        <a:spcAft>
                          <a:spcPts val="200"/>
                        </a:spcAft>
                      </a:pPr>
                      <a:r>
                        <a:rPr lang="pl-PL" sz="1000" b="1">
                          <a:effectLst/>
                          <a:latin typeface="Calibri" panose="020F0502020204030204" pitchFamily="34" charset="0"/>
                          <a:ea typeface="Calibri" panose="020F0502020204030204" pitchFamily="34" charset="0"/>
                          <a:cs typeface="Times New Roman" panose="02020603050405020304" pitchFamily="18" charset="0"/>
                        </a:rPr>
                        <a:t> </a:t>
                      </a:r>
                      <a:endParaRPr lang="pl-P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05000"/>
                        </a:lnSpc>
                        <a:spcBef>
                          <a:spcPts val="200"/>
                        </a:spcBef>
                        <a:spcAft>
                          <a:spcPts val="200"/>
                        </a:spcAft>
                      </a:pPr>
                      <a:r>
                        <a:rPr lang="pl-PL" sz="1400" b="1">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Argumenty za</a:t>
                      </a:r>
                      <a:endParaRPr lang="pl-PL" sz="14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05000"/>
                        </a:lnSpc>
                        <a:spcBef>
                          <a:spcPts val="200"/>
                        </a:spcBef>
                        <a:spcAft>
                          <a:spcPts val="200"/>
                        </a:spcAft>
                      </a:pPr>
                      <a:r>
                        <a:rPr lang="pl-PL" sz="1400" b="1">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Argumenty przeciw</a:t>
                      </a:r>
                      <a:endParaRPr lang="pl-PL"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extLst>
                  <a:ext uri="{0D108BD9-81ED-4DB2-BD59-A6C34878D82A}">
                    <a16:rowId xmlns:a16="http://schemas.microsoft.com/office/drawing/2014/main" val="2760264156"/>
                  </a:ext>
                </a:extLst>
              </a:tr>
              <a:tr h="888644">
                <a:tc rowSpan="2">
                  <a:txBody>
                    <a:bodyPr/>
                    <a:lstStyle/>
                    <a:p>
                      <a:pPr>
                        <a:lnSpc>
                          <a:spcPct val="105000"/>
                        </a:lnSpc>
                        <a:spcBef>
                          <a:spcPts val="200"/>
                        </a:spcBef>
                        <a:spcAft>
                          <a:spcPts val="200"/>
                        </a:spcAft>
                      </a:pPr>
                      <a:r>
                        <a:rPr lang="pl-PL"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instrumentów finansowych</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D9E2F3"/>
                    </a:solidFill>
                  </a:tcPr>
                </a:tc>
                <a:tc>
                  <a:txBody>
                    <a:bodyPr/>
                    <a:lstStyle/>
                    <a:p>
                      <a:pPr>
                        <a:lnSpc>
                          <a:spcPct val="105000"/>
                        </a:lnSpc>
                        <a:spcBef>
                          <a:spcPts val="200"/>
                        </a:spcBef>
                        <a:spcAft>
                          <a:spcPts val="200"/>
                        </a:spcAft>
                      </a:pPr>
                      <a:r>
                        <a:rPr lang="pl-PL" sz="1400">
                          <a:effectLst/>
                          <a:latin typeface="Calibri" panose="020F0502020204030204" pitchFamily="34" charset="0"/>
                          <a:ea typeface="Calibri" panose="020F0502020204030204" pitchFamily="34" charset="0"/>
                          <a:cs typeface="Times New Roman" panose="02020603050405020304" pitchFamily="18" charset="0"/>
                        </a:rPr>
                        <a:t>W sferze turystyki instrumenty finansowe (z ew. komponentem bezzwrotnym) wydają się być uzasadnioną formą wsparcia. </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a:effectLst/>
                          <a:latin typeface="Calibri" panose="020F0502020204030204" pitchFamily="34" charset="0"/>
                          <a:ea typeface="Calibri" panose="020F0502020204030204" pitchFamily="34" charset="0"/>
                          <a:cs typeface="Times New Roman" panose="02020603050405020304" pitchFamily="18" charset="0"/>
                        </a:rPr>
                        <a:t>Nienajlepsza sytuacja finansowa wielu podmiotów po okresie pandemii COVID-19.</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4058000581"/>
                  </a:ext>
                </a:extLst>
              </a:tr>
              <a:tr h="888644">
                <a:tc vMerge="1">
                  <a:txBody>
                    <a:bodyPr/>
                    <a:lstStyle/>
                    <a:p>
                      <a:endParaRPr lang="en-GB"/>
                    </a:p>
                  </a:txBody>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Projekty turystyczne będą miały zapewne częściowo charakter komercyjny, odpowiedni do stosowania instrumentów finansowych.</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a:effectLst/>
                          <a:latin typeface="Calibri" panose="020F0502020204030204" pitchFamily="34" charset="0"/>
                          <a:ea typeface="Calibri" panose="020F0502020204030204" pitchFamily="34" charset="0"/>
                          <a:cs typeface="Times New Roman" panose="02020603050405020304" pitchFamily="18" charset="0"/>
                        </a:rPr>
                        <a:t> </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3351875204"/>
                  </a:ext>
                </a:extLst>
              </a:tr>
              <a:tr h="888644">
                <a:tc>
                  <a:txBody>
                    <a:bodyPr/>
                    <a:lstStyle/>
                    <a:p>
                      <a:pPr>
                        <a:lnSpc>
                          <a:spcPct val="105000"/>
                        </a:lnSpc>
                        <a:spcBef>
                          <a:spcPts val="200"/>
                        </a:spcBef>
                        <a:spcAft>
                          <a:spcPts val="200"/>
                        </a:spcAft>
                      </a:pPr>
                      <a:r>
                        <a:rPr lang="pl-PL" sz="1400" b="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dotacji</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C5E0B3"/>
                    </a:solidFill>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Podmioty kultury po pandemii są w znacznej części w trudnej sytuacji finansowej i mogą nie mieć odpowiedniej zdolności finansowej.</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Dotacje, jak zawsze, mogą znacząco zaburzać konkurencyjność.</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3571049885"/>
                  </a:ext>
                </a:extLst>
              </a:tr>
            </a:tbl>
          </a:graphicData>
        </a:graphic>
      </p:graphicFrame>
      <p:pic>
        <p:nvPicPr>
          <p:cNvPr id="8" name="Grafika 7" descr="Ostrzeżenie z wypełnieniem pełnym">
            <a:extLst>
              <a:ext uri="{FF2B5EF4-FFF2-40B4-BE49-F238E27FC236}">
                <a16:creationId xmlns:a16="http://schemas.microsoft.com/office/drawing/2014/main" id="{72A832A4-6F6C-4EFA-B010-8F6198ED92A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77600" y="2882289"/>
            <a:ext cx="914400" cy="914400"/>
          </a:xfrm>
          <a:prstGeom prst="rect">
            <a:avLst/>
          </a:prstGeom>
        </p:spPr>
      </p:pic>
    </p:spTree>
    <p:extLst>
      <p:ext uri="{BB962C8B-B14F-4D97-AF65-F5344CB8AC3E}">
        <p14:creationId xmlns:p14="http://schemas.microsoft.com/office/powerpoint/2010/main" val="315466881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05C40274-86BF-4EA4-98A9-6510FF56A69A}"/>
              </a:ext>
            </a:extLst>
          </p:cNvPr>
          <p:cNvSpPr>
            <a:spLocks noGrp="1"/>
          </p:cNvSpPr>
          <p:nvPr>
            <p:ph type="title"/>
          </p:nvPr>
        </p:nvSpPr>
        <p:spPr>
          <a:xfrm>
            <a:off x="0" y="229658"/>
            <a:ext cx="12192000" cy="1080000"/>
          </a:xfrm>
          <a:solidFill>
            <a:schemeClr val="accent1">
              <a:lumMod val="75000"/>
            </a:schemeClr>
          </a:solidFill>
        </p:spPr>
        <p:txBody>
          <a:bodyPr>
            <a:normAutofit/>
          </a:bodyPr>
          <a:lstStyle/>
          <a:p>
            <a:pPr marL="268288"/>
            <a:r>
              <a:rPr lang="pl-PL" sz="2800" b="1" dirty="0">
                <a:solidFill>
                  <a:schemeClr val="bg1"/>
                </a:solidFill>
              </a:rPr>
              <a:t>Moduły badawcze (M1 + M2)</a:t>
            </a:r>
          </a:p>
        </p:txBody>
      </p:sp>
      <p:sp>
        <p:nvSpPr>
          <p:cNvPr id="10" name="Symbol zastępczy numeru slajdu 9">
            <a:extLst>
              <a:ext uri="{FF2B5EF4-FFF2-40B4-BE49-F238E27FC236}">
                <a16:creationId xmlns:a16="http://schemas.microsoft.com/office/drawing/2014/main" id="{D3E15942-D16C-45DA-A3D7-E4E456A7713E}"/>
              </a:ext>
            </a:extLst>
          </p:cNvPr>
          <p:cNvSpPr>
            <a:spLocks noGrp="1"/>
          </p:cNvSpPr>
          <p:nvPr>
            <p:ph type="sldNum" sz="quarter" idx="12"/>
          </p:nvPr>
        </p:nvSpPr>
        <p:spPr/>
        <p:txBody>
          <a:bodyPr/>
          <a:lstStyle/>
          <a:p>
            <a:fld id="{89092D38-02B6-46AA-A7F7-47DE94434F63}" type="slidenum">
              <a:rPr lang="pl-PL" smtClean="0"/>
              <a:t>3</a:t>
            </a:fld>
            <a:endParaRPr lang="pl-PL" dirty="0"/>
          </a:p>
        </p:txBody>
      </p:sp>
      <p:sp>
        <p:nvSpPr>
          <p:cNvPr id="7" name="Owal 6">
            <a:extLst>
              <a:ext uri="{FF2B5EF4-FFF2-40B4-BE49-F238E27FC236}">
                <a16:creationId xmlns:a16="http://schemas.microsoft.com/office/drawing/2014/main" id="{FD7199CD-C08D-4C65-95DC-36ED31519D61}"/>
              </a:ext>
            </a:extLst>
          </p:cNvPr>
          <p:cNvSpPr/>
          <p:nvPr/>
        </p:nvSpPr>
        <p:spPr>
          <a:xfrm>
            <a:off x="347871" y="1679713"/>
            <a:ext cx="1677038" cy="1570876"/>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000" b="1" dirty="0">
                <a:solidFill>
                  <a:schemeClr val="bg1"/>
                </a:solidFill>
              </a:rPr>
              <a:t>Moduł 1</a:t>
            </a:r>
            <a:endParaRPr lang="en-GB" sz="2000" b="1" dirty="0">
              <a:solidFill>
                <a:schemeClr val="bg1"/>
              </a:solidFill>
            </a:endParaRPr>
          </a:p>
        </p:txBody>
      </p:sp>
      <p:sp>
        <p:nvSpPr>
          <p:cNvPr id="8" name="Owal 7">
            <a:extLst>
              <a:ext uri="{FF2B5EF4-FFF2-40B4-BE49-F238E27FC236}">
                <a16:creationId xmlns:a16="http://schemas.microsoft.com/office/drawing/2014/main" id="{0CF5E1FE-3A23-4B74-88E5-05AFC019FCBD}"/>
              </a:ext>
            </a:extLst>
          </p:cNvPr>
          <p:cNvSpPr/>
          <p:nvPr/>
        </p:nvSpPr>
        <p:spPr>
          <a:xfrm>
            <a:off x="10221331" y="4075043"/>
            <a:ext cx="1730675" cy="1575800"/>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2000" b="1" dirty="0">
                <a:solidFill>
                  <a:schemeClr val="bg1"/>
                </a:solidFill>
              </a:rPr>
              <a:t>Moduł 2</a:t>
            </a:r>
            <a:endParaRPr lang="en-GB" sz="2000" b="1" dirty="0">
              <a:solidFill>
                <a:schemeClr val="bg1"/>
              </a:solidFill>
            </a:endParaRPr>
          </a:p>
        </p:txBody>
      </p:sp>
      <p:sp>
        <p:nvSpPr>
          <p:cNvPr id="11" name="pole tekstowe 10">
            <a:extLst>
              <a:ext uri="{FF2B5EF4-FFF2-40B4-BE49-F238E27FC236}">
                <a16:creationId xmlns:a16="http://schemas.microsoft.com/office/drawing/2014/main" id="{78CDC139-E409-4FAF-875E-391ABEC1DCBC}"/>
              </a:ext>
            </a:extLst>
          </p:cNvPr>
          <p:cNvSpPr txBox="1"/>
          <p:nvPr/>
        </p:nvSpPr>
        <p:spPr>
          <a:xfrm>
            <a:off x="2392846" y="1584235"/>
            <a:ext cx="8693823" cy="1666354"/>
          </a:xfrm>
          <a:prstGeom prst="rect">
            <a:avLst/>
          </a:prstGeom>
          <a:solidFill>
            <a:schemeClr val="accent4">
              <a:lumMod val="20000"/>
              <a:lumOff val="80000"/>
            </a:schemeClr>
          </a:solidFill>
          <a:ln>
            <a:solidFill>
              <a:schemeClr val="accent1">
                <a:shade val="50000"/>
              </a:schemeClr>
            </a:solidFill>
          </a:ln>
        </p:spPr>
        <p:txBody>
          <a:bodyPr wrap="square">
            <a:spAutoFit/>
          </a:bodyPr>
          <a:lstStyle/>
          <a:p>
            <a:pPr marL="285750" indent="-285750">
              <a:lnSpc>
                <a:spcPct val="115000"/>
              </a:lnSpc>
              <a:buFont typeface="Arial" panose="020B0604020202020204" pitchFamily="34" charset="0"/>
              <a:buChar char="•"/>
            </a:pPr>
            <a:r>
              <a:rPr lang="pl-PL" sz="1800" dirty="0">
                <a:effectLst/>
                <a:latin typeface="Calibri" panose="020F0502020204030204" pitchFamily="34" charset="0"/>
                <a:ea typeface="Calibri" panose="020F0502020204030204" pitchFamily="34" charset="0"/>
                <a:cs typeface="Times New Roman" panose="02020603050405020304" pitchFamily="18" charset="0"/>
              </a:rPr>
              <a:t>Ogólna zasadność stosowania instrumentów finansowych w ramach programu perspektywy 2021-2027 (z uwzględnieniem założeń programowych / Celów Polityki), </a:t>
            </a:r>
          </a:p>
          <a:p>
            <a:pPr marL="285750" indent="-285750">
              <a:lnSpc>
                <a:spcPct val="115000"/>
              </a:lnSpc>
              <a:buFont typeface="Arial" panose="020B0604020202020204" pitchFamily="34" charset="0"/>
              <a:buChar char="•"/>
            </a:pPr>
            <a:r>
              <a:rPr lang="pl-PL" sz="1800" dirty="0">
                <a:effectLst/>
                <a:latin typeface="Calibri" panose="020F0502020204030204" pitchFamily="34" charset="0"/>
                <a:ea typeface="Calibri" panose="020F0502020204030204" pitchFamily="34" charset="0"/>
                <a:cs typeface="Times New Roman" panose="02020603050405020304" pitchFamily="18" charset="0"/>
              </a:rPr>
              <a:t>dostępność finansowania zwrotnego w województwie zachodniopomorskim, </a:t>
            </a:r>
          </a:p>
          <a:p>
            <a:pPr marL="285750" indent="-285750">
              <a:lnSpc>
                <a:spcPct val="115000"/>
              </a:lnSpc>
              <a:buFont typeface="Arial" panose="020B0604020202020204" pitchFamily="34" charset="0"/>
              <a:buChar char="•"/>
            </a:pPr>
            <a:r>
              <a:rPr lang="pl-PL" sz="1800" dirty="0">
                <a:effectLst/>
                <a:latin typeface="Calibri" panose="020F0502020204030204" pitchFamily="34" charset="0"/>
                <a:ea typeface="Calibri" panose="020F0502020204030204" pitchFamily="34" charset="0"/>
                <a:cs typeface="Times New Roman" panose="02020603050405020304" pitchFamily="18" charset="0"/>
              </a:rPr>
              <a:t>oszacowanie luki finansowania, </a:t>
            </a:r>
          </a:p>
          <a:p>
            <a:pPr marL="285750" indent="-285750">
              <a:lnSpc>
                <a:spcPct val="115000"/>
              </a:lnSpc>
              <a:buFont typeface="Arial" panose="020B0604020202020204" pitchFamily="34" charset="0"/>
              <a:buChar char="•"/>
            </a:pPr>
            <a:r>
              <a:rPr lang="pl-PL" sz="1800" dirty="0">
                <a:effectLst/>
                <a:latin typeface="Calibri" panose="020F0502020204030204" pitchFamily="34" charset="0"/>
                <a:ea typeface="Calibri" panose="020F0502020204030204" pitchFamily="34" charset="0"/>
                <a:cs typeface="Times New Roman" panose="02020603050405020304" pitchFamily="18" charset="0"/>
              </a:rPr>
              <a:t>wnioski z doświadczeń z wdrażania instrumentów finansowych. </a:t>
            </a:r>
          </a:p>
        </p:txBody>
      </p:sp>
      <p:sp>
        <p:nvSpPr>
          <p:cNvPr id="12" name="pole tekstowe 11">
            <a:extLst>
              <a:ext uri="{FF2B5EF4-FFF2-40B4-BE49-F238E27FC236}">
                <a16:creationId xmlns:a16="http://schemas.microsoft.com/office/drawing/2014/main" id="{05F4421C-276B-4954-A771-61CD624CF4D3}"/>
              </a:ext>
            </a:extLst>
          </p:cNvPr>
          <p:cNvSpPr txBox="1"/>
          <p:nvPr/>
        </p:nvSpPr>
        <p:spPr>
          <a:xfrm>
            <a:off x="635890" y="3852300"/>
            <a:ext cx="9057031" cy="2303451"/>
          </a:xfrm>
          <a:prstGeom prst="rect">
            <a:avLst/>
          </a:prstGeom>
          <a:solidFill>
            <a:schemeClr val="accent4">
              <a:lumMod val="20000"/>
              <a:lumOff val="80000"/>
            </a:schemeClr>
          </a:solidFill>
          <a:ln>
            <a:solidFill>
              <a:schemeClr val="accent1">
                <a:shade val="50000"/>
              </a:schemeClr>
            </a:solidFill>
          </a:ln>
        </p:spPr>
        <p:txBody>
          <a:bodyPr wrap="square">
            <a:spAutoFit/>
          </a:bodyPr>
          <a:lstStyle/>
          <a:p>
            <a:pPr marL="285750" indent="-285750">
              <a:lnSpc>
                <a:spcPct val="115000"/>
              </a:lnSpc>
              <a:buFont typeface="Arial" panose="020B0604020202020204" pitchFamily="34" charset="0"/>
              <a:buChar char="•"/>
            </a:pPr>
            <a:r>
              <a:rPr lang="pl-PL" sz="1800" dirty="0">
                <a:effectLst/>
                <a:latin typeface="Calibri" panose="020F0502020204030204" pitchFamily="34" charset="0"/>
                <a:ea typeface="Calibri" panose="020F0502020204030204" pitchFamily="34" charset="0"/>
                <a:cs typeface="Times New Roman" panose="02020603050405020304" pitchFamily="18" charset="0"/>
              </a:rPr>
              <a:t>Uszczegółowienie założeń wykorzystania instrumentów finansowych w perspektywie 2021-2027, ( w tym)</a:t>
            </a:r>
          </a:p>
          <a:p>
            <a:pPr marL="285750" indent="-285750">
              <a:lnSpc>
                <a:spcPct val="115000"/>
              </a:lnSpc>
              <a:buFont typeface="Arial" panose="020B0604020202020204" pitchFamily="34" charset="0"/>
              <a:buChar char="•"/>
            </a:pPr>
            <a:r>
              <a:rPr lang="pl-PL" sz="1800" dirty="0">
                <a:effectLst/>
                <a:latin typeface="Calibri" panose="020F0502020204030204" pitchFamily="34" charset="0"/>
                <a:ea typeface="Calibri" panose="020F0502020204030204" pitchFamily="34" charset="0"/>
                <a:cs typeface="Times New Roman" panose="02020603050405020304" pitchFamily="18" charset="0"/>
              </a:rPr>
              <a:t>wskazanie (m.in.) kwota do alokowania w RPO WZ 2021-2027 na instrumenty finansowe, </a:t>
            </a:r>
          </a:p>
          <a:p>
            <a:pPr marL="285750" indent="-285750">
              <a:lnSpc>
                <a:spcPct val="115000"/>
              </a:lnSpc>
              <a:buFont typeface="Arial" panose="020B0604020202020204" pitchFamily="34" charset="0"/>
              <a:buChar char="•"/>
            </a:pPr>
            <a:r>
              <a:rPr lang="pl-PL" sz="1800" dirty="0">
                <a:effectLst/>
                <a:latin typeface="Calibri" panose="020F0502020204030204" pitchFamily="34" charset="0"/>
                <a:ea typeface="Calibri" panose="020F0502020204030204" pitchFamily="34" charset="0"/>
                <a:cs typeface="Times New Roman" panose="02020603050405020304" pitchFamily="18" charset="0"/>
              </a:rPr>
              <a:t>parametry instrumentów finansowych, </a:t>
            </a:r>
          </a:p>
          <a:p>
            <a:pPr marL="285750" indent="-285750">
              <a:lnSpc>
                <a:spcPct val="115000"/>
              </a:lnSpc>
              <a:buFont typeface="Arial" panose="020B0604020202020204" pitchFamily="34" charset="0"/>
              <a:buChar char="•"/>
            </a:pPr>
            <a:r>
              <a:rPr lang="pl-PL" sz="1800" dirty="0">
                <a:effectLst/>
                <a:latin typeface="Calibri" panose="020F0502020204030204" pitchFamily="34" charset="0"/>
                <a:ea typeface="Calibri" panose="020F0502020204030204" pitchFamily="34" charset="0"/>
                <a:cs typeface="Times New Roman" panose="02020603050405020304" pitchFamily="18" charset="0"/>
              </a:rPr>
              <a:t>grupy docelowe wsparcia w formie instrumentów finansowych, </a:t>
            </a:r>
          </a:p>
          <a:p>
            <a:pPr marL="285750" indent="-285750">
              <a:lnSpc>
                <a:spcPct val="115000"/>
              </a:lnSpc>
              <a:buFont typeface="Arial" panose="020B0604020202020204" pitchFamily="34" charset="0"/>
              <a:buChar char="•"/>
            </a:pPr>
            <a:r>
              <a:rPr lang="pl-PL" sz="1800" dirty="0">
                <a:effectLst/>
                <a:latin typeface="Calibri" panose="020F0502020204030204" pitchFamily="34" charset="0"/>
                <a:ea typeface="Calibri" panose="020F0502020204030204" pitchFamily="34" charset="0"/>
                <a:cs typeface="Times New Roman" panose="02020603050405020304" pitchFamily="18" charset="0"/>
              </a:rPr>
              <a:t>wkład interwencji instrumentów finansowych w realizację celów programu, w tym wkład we wskaźniki.</a:t>
            </a:r>
          </a:p>
        </p:txBody>
      </p:sp>
      <p:cxnSp>
        <p:nvCxnSpPr>
          <p:cNvPr id="17" name="Łącznik: łamany 16">
            <a:extLst>
              <a:ext uri="{FF2B5EF4-FFF2-40B4-BE49-F238E27FC236}">
                <a16:creationId xmlns:a16="http://schemas.microsoft.com/office/drawing/2014/main" id="{54875EBD-4CE6-44E4-AE19-B393DC837BAF}"/>
              </a:ext>
            </a:extLst>
          </p:cNvPr>
          <p:cNvCxnSpPr>
            <a:cxnSpLocks/>
            <a:stCxn id="7" idx="4"/>
            <a:endCxn id="8" idx="0"/>
          </p:cNvCxnSpPr>
          <p:nvPr/>
        </p:nvCxnSpPr>
        <p:spPr>
          <a:xfrm rot="16200000" flipH="1">
            <a:off x="5724302" y="-1287324"/>
            <a:ext cx="824454" cy="9900279"/>
          </a:xfrm>
          <a:prstGeom prst="bentConnector3">
            <a:avLst>
              <a:gd name="adj1" fmla="val 39150"/>
            </a:avLst>
          </a:prstGeom>
          <a:ln w="34925">
            <a:solidFill>
              <a:srgbClr val="7030A0"/>
            </a:solidFill>
            <a:prstDash val="dash"/>
            <a:tailEnd type="triangle"/>
          </a:ln>
        </p:spPr>
        <p:style>
          <a:lnRef idx="1">
            <a:schemeClr val="accent1"/>
          </a:lnRef>
          <a:fillRef idx="0">
            <a:schemeClr val="accent1"/>
          </a:fillRef>
          <a:effectRef idx="0">
            <a:schemeClr val="accent1"/>
          </a:effectRef>
          <a:fontRef idx="minor">
            <a:schemeClr val="tx1"/>
          </a:fontRef>
        </p:style>
      </p:cxnSp>
      <p:pic>
        <p:nvPicPr>
          <p:cNvPr id="4" name="Grafika 3" descr="Znacznik wyboru z wypełnieniem pełnym">
            <a:extLst>
              <a:ext uri="{FF2B5EF4-FFF2-40B4-BE49-F238E27FC236}">
                <a16:creationId xmlns:a16="http://schemas.microsoft.com/office/drawing/2014/main" id="{2DB43190-104A-41FC-86BE-80947894753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738503" y="1822923"/>
            <a:ext cx="914400" cy="914400"/>
          </a:xfrm>
          <a:prstGeom prst="rect">
            <a:avLst/>
          </a:prstGeom>
        </p:spPr>
      </p:pic>
    </p:spTree>
    <p:extLst>
      <p:ext uri="{BB962C8B-B14F-4D97-AF65-F5344CB8AC3E}">
        <p14:creationId xmlns:p14="http://schemas.microsoft.com/office/powerpoint/2010/main" val="39619845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dirty="0">
                <a:solidFill>
                  <a:schemeClr val="bg1"/>
                </a:solidFill>
              </a:rPr>
              <a:t>CP5 – rewitalizacja</a:t>
            </a:r>
            <a:endParaRPr lang="pl-PL" sz="2800" b="1" dirty="0">
              <a:highlight>
                <a:srgbClr val="FFFF00"/>
              </a:highlight>
            </a:endParaRP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401510"/>
            <a:ext cx="11614076" cy="1405698"/>
          </a:xfrm>
        </p:spPr>
        <p:txBody>
          <a:bodyPr>
            <a:normAutofit/>
          </a:bodyPr>
          <a:lstStyle/>
          <a:p>
            <a:pPr marL="0" indent="0">
              <a:buNone/>
            </a:pPr>
            <a:r>
              <a:rPr lang="pl-PL" sz="1600" b="1" dirty="0">
                <a:solidFill>
                  <a:srgbClr val="2F5496"/>
                </a:solidFill>
                <a:latin typeface="+mj-lt"/>
                <a:cs typeface="Times New Roman" panose="02020603050405020304" pitchFamily="18" charset="0"/>
              </a:rPr>
              <a:t>Europa bliżej obywateli dzięki wspieraniu zrównoważonego i zintegrowanego rozwoju obszarów miejskich, wiejskich i przybrzeżnych w ramach inicjatyw lokalnych (CP5</a:t>
            </a:r>
            <a:r>
              <a:rPr lang="pl-PL" sz="1600" b="1" i="1" dirty="0">
                <a:solidFill>
                  <a:srgbClr val="2F5496"/>
                </a:solidFill>
                <a:latin typeface="+mj-lt"/>
                <a:cs typeface="Times New Roman" panose="02020603050405020304" pitchFamily="18" charset="0"/>
              </a:rPr>
              <a:t> </a:t>
            </a:r>
            <a:r>
              <a:rPr lang="pl-PL" sz="1600" b="1" dirty="0">
                <a:solidFill>
                  <a:srgbClr val="2F5496"/>
                </a:solidFill>
                <a:latin typeface="+mj-lt"/>
                <a:cs typeface="Times New Roman" panose="02020603050405020304" pitchFamily="18" charset="0"/>
              </a:rPr>
              <a:t>w zakresie rewitalizacji)</a:t>
            </a:r>
          </a:p>
          <a:p>
            <a:pPr>
              <a:lnSpc>
                <a:spcPct val="100000"/>
              </a:lnSpc>
              <a:spcBef>
                <a:spcPts val="600"/>
              </a:spcBef>
            </a:pPr>
            <a:r>
              <a:rPr lang="pl-PL" sz="2000" dirty="0">
                <a:effectLst/>
                <a:latin typeface="Calibri" panose="020F0502020204030204" pitchFamily="34" charset="0"/>
                <a:ea typeface="Calibri" panose="020F0502020204030204" pitchFamily="34" charset="0"/>
                <a:cs typeface="Calibri" panose="020F0502020204030204" pitchFamily="34" charset="0"/>
              </a:rPr>
              <a:t>Możliwe zastosowanie </a:t>
            </a:r>
            <a:r>
              <a:rPr lang="pl-PL" sz="2000" dirty="0">
                <a:latin typeface="Calibri" panose="020F0502020204030204" pitchFamily="34" charset="0"/>
                <a:ea typeface="Calibri" panose="020F0502020204030204" pitchFamily="34" charset="0"/>
                <a:cs typeface="Calibri" panose="020F0502020204030204" pitchFamily="34" charset="0"/>
              </a:rPr>
              <a:t>instrumentów finansowych jako wsparcia uzupełniającego dla wsparcia dotacyjnego.</a:t>
            </a:r>
          </a:p>
          <a:p>
            <a:pPr>
              <a:lnSpc>
                <a:spcPct val="100000"/>
              </a:lnSpc>
              <a:spcBef>
                <a:spcPts val="0"/>
              </a:spcBef>
            </a:pPr>
            <a:r>
              <a:rPr lang="pl-PL" sz="2000" dirty="0">
                <a:latin typeface="Calibri" panose="020F0502020204030204" pitchFamily="34" charset="0"/>
                <a:ea typeface="Calibri" panose="020F0502020204030204" pitchFamily="34" charset="0"/>
                <a:cs typeface="Calibri" panose="020F0502020204030204" pitchFamily="34" charset="0"/>
              </a:rPr>
              <a:t>Warto wykorzystać możliwość instrumentów </a:t>
            </a:r>
            <a:r>
              <a:rPr lang="pl-PL" sz="2000" dirty="0">
                <a:effectLst/>
                <a:latin typeface="Calibri" panose="020F0502020204030204" pitchFamily="34" charset="0"/>
                <a:ea typeface="Calibri" panose="020F0502020204030204" pitchFamily="34" charset="0"/>
                <a:cs typeface="Calibri" panose="020F0502020204030204" pitchFamily="34" charset="0"/>
              </a:rPr>
              <a:t>mieszanych.</a:t>
            </a:r>
            <a:endParaRPr lang="pl-PL"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092D38-02B6-46AA-A7F7-47DE94434F63}" type="slidenum">
              <a:rPr kumimoji="0" lang="pl-P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pl-P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aphicFrame>
        <p:nvGraphicFramePr>
          <p:cNvPr id="5" name="Tabela 4">
            <a:extLst>
              <a:ext uri="{FF2B5EF4-FFF2-40B4-BE49-F238E27FC236}">
                <a16:creationId xmlns:a16="http://schemas.microsoft.com/office/drawing/2014/main" id="{64A42D26-FDC8-4669-AEDD-141D7EE10994}"/>
              </a:ext>
            </a:extLst>
          </p:cNvPr>
          <p:cNvGraphicFramePr>
            <a:graphicFrameLocks noGrp="1"/>
          </p:cNvGraphicFramePr>
          <p:nvPr>
            <p:extLst>
              <p:ext uri="{D42A27DB-BD31-4B8C-83A1-F6EECF244321}">
                <p14:modId xmlns:p14="http://schemas.microsoft.com/office/powerpoint/2010/main" val="480990151"/>
              </p:ext>
            </p:extLst>
          </p:nvPr>
        </p:nvGraphicFramePr>
        <p:xfrm>
          <a:off x="337930" y="2697667"/>
          <a:ext cx="10848515" cy="3626661"/>
        </p:xfrm>
        <a:graphic>
          <a:graphicData uri="http://schemas.openxmlformats.org/drawingml/2006/table">
            <a:tbl>
              <a:tblPr firstRow="1" firstCol="1" bandRow="1"/>
              <a:tblGrid>
                <a:gridCol w="2415077">
                  <a:extLst>
                    <a:ext uri="{9D8B030D-6E8A-4147-A177-3AD203B41FA5}">
                      <a16:colId xmlns:a16="http://schemas.microsoft.com/office/drawing/2014/main" val="274616866"/>
                    </a:ext>
                  </a:extLst>
                </a:gridCol>
                <a:gridCol w="3989617">
                  <a:extLst>
                    <a:ext uri="{9D8B030D-6E8A-4147-A177-3AD203B41FA5}">
                      <a16:colId xmlns:a16="http://schemas.microsoft.com/office/drawing/2014/main" val="16911252"/>
                    </a:ext>
                  </a:extLst>
                </a:gridCol>
                <a:gridCol w="4443821">
                  <a:extLst>
                    <a:ext uri="{9D8B030D-6E8A-4147-A177-3AD203B41FA5}">
                      <a16:colId xmlns:a16="http://schemas.microsoft.com/office/drawing/2014/main" val="2497928965"/>
                    </a:ext>
                  </a:extLst>
                </a:gridCol>
              </a:tblGrid>
              <a:tr h="0">
                <a:tc>
                  <a:txBody>
                    <a:bodyPr/>
                    <a:lstStyle/>
                    <a:p>
                      <a:pPr>
                        <a:lnSpc>
                          <a:spcPct val="105000"/>
                        </a:lnSpc>
                        <a:spcBef>
                          <a:spcPts val="200"/>
                        </a:spcBef>
                        <a:spcAft>
                          <a:spcPts val="200"/>
                        </a:spcAft>
                      </a:pPr>
                      <a:r>
                        <a:rPr lang="pl-PL" sz="1000" b="1">
                          <a:effectLst/>
                          <a:latin typeface="Calibri" panose="020F0502020204030204" pitchFamily="34" charset="0"/>
                          <a:ea typeface="Calibri" panose="020F0502020204030204" pitchFamily="34" charset="0"/>
                          <a:cs typeface="Times New Roman" panose="02020603050405020304" pitchFamily="18" charset="0"/>
                        </a:rPr>
                        <a:t> </a:t>
                      </a:r>
                      <a:endParaRPr lang="pl-P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05000"/>
                        </a:lnSpc>
                        <a:spcBef>
                          <a:spcPts val="200"/>
                        </a:spcBef>
                        <a:spcAft>
                          <a:spcPts val="200"/>
                        </a:spcAft>
                      </a:pPr>
                      <a:r>
                        <a:rPr lang="pl-PL" sz="1400" b="1"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Argumenty za</a:t>
                      </a:r>
                      <a:endParaRPr lang="pl-PL" sz="14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05000"/>
                        </a:lnSpc>
                        <a:spcBef>
                          <a:spcPts val="200"/>
                        </a:spcBef>
                        <a:spcAft>
                          <a:spcPts val="200"/>
                        </a:spcAft>
                      </a:pPr>
                      <a:r>
                        <a:rPr lang="pl-PL" sz="1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Argumenty przeciw</a:t>
                      </a:r>
                      <a:endParaRPr lang="pl-PL"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extLst>
                  <a:ext uri="{0D108BD9-81ED-4DB2-BD59-A6C34878D82A}">
                    <a16:rowId xmlns:a16="http://schemas.microsoft.com/office/drawing/2014/main" val="315179780"/>
                  </a:ext>
                </a:extLst>
              </a:tr>
              <a:tr h="0">
                <a:tc rowSpan="4">
                  <a:txBody>
                    <a:bodyPr/>
                    <a:lstStyle/>
                    <a:p>
                      <a:pPr>
                        <a:lnSpc>
                          <a:spcPct val="105000"/>
                        </a:lnSpc>
                        <a:spcBef>
                          <a:spcPts val="200"/>
                        </a:spcBef>
                        <a:spcAft>
                          <a:spcPts val="2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instrumentów finansowych</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D9E2F3"/>
                    </a:solidFill>
                  </a:tcPr>
                </a:tc>
                <a:tc>
                  <a:txBody>
                    <a:bodyPr/>
                    <a:lstStyle/>
                    <a:p>
                      <a:pPr>
                        <a:lnSpc>
                          <a:spcPct val="105000"/>
                        </a:lnSpc>
                        <a:spcBef>
                          <a:spcPts val="200"/>
                        </a:spcBef>
                        <a:spcAft>
                          <a:spcPts val="200"/>
                        </a:spcAft>
                      </a:pPr>
                      <a:r>
                        <a:rPr lang="pl-PL" sz="1350" dirty="0">
                          <a:effectLst/>
                          <a:latin typeface="Calibri" panose="020F0502020204030204" pitchFamily="34" charset="0"/>
                          <a:ea typeface="Calibri" panose="020F0502020204030204" pitchFamily="34" charset="0"/>
                          <a:cs typeface="Times New Roman" panose="02020603050405020304" pitchFamily="18" charset="0"/>
                        </a:rPr>
                        <a:t>Jednostki samorządu korzystają z finansowania zwrotnego, a one właśnie będą zapewne głównym beneficjentem tego działania.</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350" dirty="0">
                          <a:effectLst/>
                          <a:latin typeface="Calibri" panose="020F0502020204030204" pitchFamily="34" charset="0"/>
                          <a:ea typeface="Calibri" panose="020F0502020204030204" pitchFamily="34" charset="0"/>
                          <a:cs typeface="Times New Roman" panose="02020603050405020304" pitchFamily="18" charset="0"/>
                        </a:rPr>
                        <a:t>Wysoki poziom zadłużenia części samorządów, będących bezpośrednio lub pośrednio (poprzez swoje jednostki zależne) kluczowymi projektodawcami w omawianym obszarze.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3073365372"/>
                  </a:ext>
                </a:extLst>
              </a:tr>
              <a:tr h="506095">
                <a:tc vMerge="1">
                  <a:txBody>
                    <a:bodyPr/>
                    <a:lstStyle/>
                    <a:p>
                      <a:endParaRPr lang="en-GB"/>
                    </a:p>
                  </a:txBody>
                  <a:tcPr/>
                </a:tc>
                <a:tc>
                  <a:txBody>
                    <a:bodyPr/>
                    <a:lstStyle/>
                    <a:p>
                      <a:pPr>
                        <a:lnSpc>
                          <a:spcPct val="105000"/>
                        </a:lnSpc>
                        <a:spcBef>
                          <a:spcPts val="200"/>
                        </a:spcBef>
                        <a:spcAft>
                          <a:spcPts val="200"/>
                        </a:spcAft>
                      </a:pPr>
                      <a:r>
                        <a:rPr lang="pl-PL" sz="1350" dirty="0">
                          <a:effectLst/>
                          <a:latin typeface="Calibri" panose="020F0502020204030204" pitchFamily="34" charset="0"/>
                          <a:ea typeface="Calibri" panose="020F0502020204030204" pitchFamily="34" charset="0"/>
                          <a:cs typeface="Times New Roman" panose="02020603050405020304" pitchFamily="18" charset="0"/>
                        </a:rPr>
                        <a:t>Uzupełniające finansowanie dla dotacji – dla projektów, które nie uzyskały wsparcia bezzwrotnego.</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350">
                          <a:effectLst/>
                          <a:latin typeface="Calibri" panose="020F0502020204030204" pitchFamily="34" charset="0"/>
                          <a:ea typeface="Calibri" panose="020F0502020204030204" pitchFamily="34" charset="0"/>
                          <a:cs typeface="Times New Roman" panose="02020603050405020304" pitchFamily="18" charset="0"/>
                        </a:rPr>
                        <a:t>W przypadku niektórych inicjatyw JST finansowane projekty nie mają charakteru komercyjnego i nie wygenerują przychodów pozwalających na spłatę finansowania.</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969140853"/>
                  </a:ext>
                </a:extLst>
              </a:tr>
              <a:tr h="269875">
                <a:tc vMerge="1">
                  <a:txBody>
                    <a:bodyPr/>
                    <a:lstStyle/>
                    <a:p>
                      <a:endParaRPr lang="en-GB"/>
                    </a:p>
                  </a:txBody>
                  <a:tcPr/>
                </a:tc>
                <a:tc>
                  <a:txBody>
                    <a:bodyPr/>
                    <a:lstStyle/>
                    <a:p>
                      <a:pPr>
                        <a:lnSpc>
                          <a:spcPct val="105000"/>
                        </a:lnSpc>
                        <a:spcBef>
                          <a:spcPts val="200"/>
                        </a:spcBef>
                        <a:spcAft>
                          <a:spcPts val="200"/>
                        </a:spcAft>
                      </a:pPr>
                      <a:r>
                        <a:rPr lang="pl-PL" sz="1350" dirty="0">
                          <a:effectLst/>
                          <a:latin typeface="Calibri" panose="020F0502020204030204" pitchFamily="34" charset="0"/>
                          <a:ea typeface="Calibri" panose="020F0502020204030204" pitchFamily="34" charset="0"/>
                          <a:cs typeface="Times New Roman" panose="02020603050405020304" pitchFamily="18" charset="0"/>
                        </a:rPr>
                        <a:t>Część inwestycji może zostać zrealizowana zrealizowania przez jednostki komercyjne, co wygeneruje dochód lub segment mieszkaniowy – co generuje oszczędności.</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350" dirty="0">
                          <a:effectLst/>
                          <a:latin typeface="Calibri" panose="020F0502020204030204" pitchFamily="34" charset="0"/>
                          <a:ea typeface="Calibri" panose="020F0502020204030204" pitchFamily="34" charset="0"/>
                          <a:cs typeface="Times New Roman" panose="02020603050405020304" pitchFamily="18" charset="0"/>
                        </a:rPr>
                        <a:t>Ryzyko zaniechania lub odłożenia w czasie inwestycji w przypadku zastosowania wsparcia zwrotnego.</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4052198818"/>
                  </a:ext>
                </a:extLst>
              </a:tr>
              <a:tr h="214803">
                <a:tc vMerge="1">
                  <a:txBody>
                    <a:bodyPr/>
                    <a:lstStyle/>
                    <a:p>
                      <a:endParaRPr lang="en-GB"/>
                    </a:p>
                  </a:txBody>
                  <a:tcPr/>
                </a:tc>
                <a:tc>
                  <a:txBody>
                    <a:bodyPr/>
                    <a:lstStyle/>
                    <a:p>
                      <a:pPr>
                        <a:lnSpc>
                          <a:spcPct val="105000"/>
                        </a:lnSpc>
                        <a:spcBef>
                          <a:spcPts val="200"/>
                        </a:spcBef>
                        <a:spcAft>
                          <a:spcPts val="200"/>
                        </a:spcAft>
                      </a:pPr>
                      <a:r>
                        <a:rPr lang="pl-PL" sz="1350" dirty="0">
                          <a:effectLst/>
                          <a:latin typeface="Calibri" panose="020F0502020204030204" pitchFamily="34" charset="0"/>
                          <a:ea typeface="Calibri" panose="020F0502020204030204" pitchFamily="34" charset="0"/>
                          <a:cs typeface="Times New Roman" panose="02020603050405020304" pitchFamily="18" charset="0"/>
                        </a:rPr>
                        <a:t>Pozytywne doświadczenia inicjatywy JESSICA</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35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4174834078"/>
                  </a:ext>
                </a:extLst>
              </a:tr>
              <a:tr h="0">
                <a:tc rowSpan="2">
                  <a:txBody>
                    <a:bodyPr/>
                    <a:lstStyle/>
                    <a:p>
                      <a:pPr>
                        <a:lnSpc>
                          <a:spcPct val="105000"/>
                        </a:lnSpc>
                        <a:spcBef>
                          <a:spcPts val="200"/>
                        </a:spcBef>
                        <a:spcAft>
                          <a:spcPts val="2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dotacji</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C5E0B3"/>
                    </a:solidFill>
                  </a:tcPr>
                </a:tc>
                <a:tc>
                  <a:txBody>
                    <a:bodyPr/>
                    <a:lstStyle/>
                    <a:p>
                      <a:pPr>
                        <a:lnSpc>
                          <a:spcPct val="105000"/>
                        </a:lnSpc>
                        <a:spcBef>
                          <a:spcPts val="200"/>
                        </a:spcBef>
                        <a:spcAft>
                          <a:spcPts val="200"/>
                        </a:spcAft>
                      </a:pPr>
                      <a:r>
                        <a:rPr lang="pl-PL" sz="1350" dirty="0">
                          <a:effectLst/>
                          <a:latin typeface="Calibri" panose="020F0502020204030204" pitchFamily="34" charset="0"/>
                          <a:ea typeface="Calibri" panose="020F0502020204030204" pitchFamily="34" charset="0"/>
                          <a:cs typeface="Times New Roman" panose="02020603050405020304" pitchFamily="18" charset="0"/>
                        </a:rPr>
                        <a:t>Bardzo duże korzyści społeczne.</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350" dirty="0">
                          <a:effectLst/>
                          <a:latin typeface="Calibri" panose="020F0502020204030204" pitchFamily="34" charset="0"/>
                          <a:ea typeface="Calibri" panose="020F0502020204030204" pitchFamily="34" charset="0"/>
                          <a:cs typeface="Times New Roman" panose="02020603050405020304" pitchFamily="18" charset="0"/>
                        </a:rPr>
                        <a:t>Potencjał w wygenerowaniu oszczędności w niektórych typach instytucji i odbiorców wsparcia.</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2715399426"/>
                  </a:ext>
                </a:extLst>
              </a:tr>
              <a:tr h="0">
                <a:tc vMerge="1">
                  <a:txBody>
                    <a:bodyPr/>
                    <a:lstStyle/>
                    <a:p>
                      <a:endParaRPr lang="en-GB"/>
                    </a:p>
                  </a:txBody>
                  <a:tcPr/>
                </a:tc>
                <a:tc>
                  <a:txBody>
                    <a:bodyPr/>
                    <a:lstStyle/>
                    <a:p>
                      <a:pPr>
                        <a:lnSpc>
                          <a:spcPct val="105000"/>
                        </a:lnSpc>
                        <a:spcBef>
                          <a:spcPts val="200"/>
                        </a:spcBef>
                        <a:spcAft>
                          <a:spcPts val="200"/>
                        </a:spcAft>
                      </a:pPr>
                      <a:r>
                        <a:rPr lang="pl-PL" sz="1350">
                          <a:effectLst/>
                          <a:latin typeface="Calibri" panose="020F0502020204030204" pitchFamily="34" charset="0"/>
                          <a:ea typeface="Calibri" panose="020F0502020204030204" pitchFamily="34" charset="0"/>
                          <a:cs typeface="Times New Roman" panose="02020603050405020304" pitchFamily="18" charset="0"/>
                        </a:rPr>
                        <a:t>Beneficjentami projektów będą w znacznej części jednostki samorządu terytorialnego.</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35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57583375"/>
                  </a:ext>
                </a:extLst>
              </a:tr>
            </a:tbl>
          </a:graphicData>
        </a:graphic>
      </p:graphicFrame>
      <p:pic>
        <p:nvPicPr>
          <p:cNvPr id="8" name="Grafika 7" descr="Ostrzeżenie z wypełnieniem pełnym">
            <a:extLst>
              <a:ext uri="{FF2B5EF4-FFF2-40B4-BE49-F238E27FC236}">
                <a16:creationId xmlns:a16="http://schemas.microsoft.com/office/drawing/2014/main" id="{F96A55F0-BF70-433A-A0F4-A3F43B7B0B72}"/>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77600" y="2652429"/>
            <a:ext cx="914400" cy="914400"/>
          </a:xfrm>
          <a:prstGeom prst="rect">
            <a:avLst/>
          </a:prstGeom>
        </p:spPr>
      </p:pic>
    </p:spTree>
    <p:extLst>
      <p:ext uri="{BB962C8B-B14F-4D97-AF65-F5344CB8AC3E}">
        <p14:creationId xmlns:p14="http://schemas.microsoft.com/office/powerpoint/2010/main" val="42422230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dirty="0">
                <a:solidFill>
                  <a:schemeClr val="bg1"/>
                </a:solidFill>
              </a:rPr>
              <a:t>CP EFS+ – rynek pracy</a:t>
            </a:r>
            <a:endParaRPr lang="pl-PL" sz="2800" b="1" dirty="0">
              <a:highlight>
                <a:srgbClr val="FFFF00"/>
              </a:highlight>
            </a:endParaRP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401510"/>
            <a:ext cx="11475698" cy="1579434"/>
          </a:xfrm>
        </p:spPr>
        <p:txBody>
          <a:bodyPr>
            <a:noAutofit/>
          </a:bodyPr>
          <a:lstStyle/>
          <a:p>
            <a:pPr marL="0" lvl="2" indent="0">
              <a:lnSpc>
                <a:spcPct val="115000"/>
              </a:lnSpc>
              <a:spcBef>
                <a:spcPts val="800"/>
              </a:spcBef>
              <a:spcAft>
                <a:spcPts val="600"/>
              </a:spcAft>
              <a:buNone/>
            </a:pPr>
            <a:r>
              <a:rPr lang="pl-PL" sz="1200" b="1" dirty="0">
                <a:solidFill>
                  <a:srgbClr val="2F5496"/>
                </a:solidFill>
                <a:effectLst/>
                <a:latin typeface="+mj-lt"/>
                <a:ea typeface="Times New Roman" panose="02020603050405020304" pitchFamily="18" charset="0"/>
                <a:cs typeface="Times New Roman" panose="02020603050405020304" pitchFamily="18" charset="0"/>
              </a:rPr>
              <a:t>Poprawa dostępu do zatrudnienia i działań aktywizujących dla wszystkich osób poszukujących pracy, w szczególności osób młodych, zwłaszcza poprzez wdrażanie gwarancji dla młodzieży, długotrwale bezrobotnych oraz grup znajdujących się w niekorzystnej sytuacji na rynku pracy, jak również dla osób biernych zawodowo, a także poprzez promowanie samozatrudnienia i ekonomii społecznej (CP EFS+) (CS a)</a:t>
            </a:r>
          </a:p>
          <a:p>
            <a:pPr>
              <a:lnSpc>
                <a:spcPct val="100000"/>
              </a:lnSpc>
              <a:spcBef>
                <a:spcPts val="0"/>
              </a:spcBef>
            </a:pPr>
            <a:r>
              <a:rPr lang="pl-PL" sz="1600" dirty="0"/>
              <a:t>Wskazane wsparcie dotacyjne, w szczególności dla osób młodych. Brak uzasadnienia dla instrumentów finansowych na poziomie regionalnym. Wsparcie zwrotne planowane jest w programie krajowym. </a:t>
            </a:r>
          </a:p>
          <a:p>
            <a:pPr>
              <a:lnSpc>
                <a:spcPct val="100000"/>
              </a:lnSpc>
              <a:spcBef>
                <a:spcPts val="0"/>
              </a:spcBef>
            </a:pPr>
            <a:r>
              <a:rPr lang="pl-PL" sz="1600" dirty="0"/>
              <a:t>Instrument wdrażany perspektywie 2014-2020 nie spotkał się z dużym zainteresowaniem. </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9092D38-02B6-46AA-A7F7-47DE94434F63}" type="slidenum">
              <a:rPr kumimoji="0" lang="pl-PL"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pl-PL"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graphicFrame>
        <p:nvGraphicFramePr>
          <p:cNvPr id="8" name="Tabela 7">
            <a:extLst>
              <a:ext uri="{FF2B5EF4-FFF2-40B4-BE49-F238E27FC236}">
                <a16:creationId xmlns:a16="http://schemas.microsoft.com/office/drawing/2014/main" id="{3A0AA0A5-C471-492C-81F6-1A7D3C78542A}"/>
              </a:ext>
            </a:extLst>
          </p:cNvPr>
          <p:cNvGraphicFramePr>
            <a:graphicFrameLocks noGrp="1"/>
          </p:cNvGraphicFramePr>
          <p:nvPr>
            <p:extLst>
              <p:ext uri="{D42A27DB-BD31-4B8C-83A1-F6EECF244321}">
                <p14:modId xmlns:p14="http://schemas.microsoft.com/office/powerpoint/2010/main" val="2516708871"/>
              </p:ext>
            </p:extLst>
          </p:nvPr>
        </p:nvGraphicFramePr>
        <p:xfrm>
          <a:off x="414153" y="3047396"/>
          <a:ext cx="10757175" cy="3188686"/>
        </p:xfrm>
        <a:graphic>
          <a:graphicData uri="http://schemas.openxmlformats.org/drawingml/2006/table">
            <a:tbl>
              <a:tblPr firstRow="1" firstCol="1" bandRow="1"/>
              <a:tblGrid>
                <a:gridCol w="2228463">
                  <a:extLst>
                    <a:ext uri="{9D8B030D-6E8A-4147-A177-3AD203B41FA5}">
                      <a16:colId xmlns:a16="http://schemas.microsoft.com/office/drawing/2014/main" val="1807385282"/>
                    </a:ext>
                  </a:extLst>
                </a:gridCol>
                <a:gridCol w="4059936">
                  <a:extLst>
                    <a:ext uri="{9D8B030D-6E8A-4147-A177-3AD203B41FA5}">
                      <a16:colId xmlns:a16="http://schemas.microsoft.com/office/drawing/2014/main" val="1693827820"/>
                    </a:ext>
                  </a:extLst>
                </a:gridCol>
                <a:gridCol w="4468776">
                  <a:extLst>
                    <a:ext uri="{9D8B030D-6E8A-4147-A177-3AD203B41FA5}">
                      <a16:colId xmlns:a16="http://schemas.microsoft.com/office/drawing/2014/main" val="1103741050"/>
                    </a:ext>
                  </a:extLst>
                </a:gridCol>
              </a:tblGrid>
              <a:tr h="168779">
                <a:tc>
                  <a:txBody>
                    <a:bodyPr/>
                    <a:lstStyle/>
                    <a:p>
                      <a:pPr>
                        <a:lnSpc>
                          <a:spcPct val="105000"/>
                        </a:lnSpc>
                        <a:spcBef>
                          <a:spcPts val="200"/>
                        </a:spcBef>
                        <a:spcAft>
                          <a:spcPts val="200"/>
                        </a:spcAft>
                      </a:pPr>
                      <a:r>
                        <a:rPr lang="pl-PL" sz="1000" b="1">
                          <a:effectLst/>
                          <a:latin typeface="Calibri" panose="020F0502020204030204" pitchFamily="34" charset="0"/>
                          <a:ea typeface="Calibri" panose="020F0502020204030204" pitchFamily="34" charset="0"/>
                          <a:cs typeface="Times New Roman" panose="02020603050405020304" pitchFamily="18" charset="0"/>
                        </a:rPr>
                        <a:t> </a:t>
                      </a:r>
                      <a:endParaRPr lang="pl-PL" sz="12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05000"/>
                        </a:lnSpc>
                        <a:spcBef>
                          <a:spcPts val="200"/>
                        </a:spcBef>
                        <a:spcAft>
                          <a:spcPts val="200"/>
                        </a:spcAft>
                      </a:pPr>
                      <a:r>
                        <a:rPr lang="pl-PL" sz="1400" b="1"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Argumenty za</a:t>
                      </a:r>
                      <a:endParaRPr lang="pl-PL" sz="1400"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tc>
                  <a:txBody>
                    <a:bodyPr/>
                    <a:lstStyle/>
                    <a:p>
                      <a:pPr>
                        <a:lnSpc>
                          <a:spcPct val="105000"/>
                        </a:lnSpc>
                        <a:spcBef>
                          <a:spcPts val="200"/>
                        </a:spcBef>
                        <a:spcAft>
                          <a:spcPts val="200"/>
                        </a:spcAft>
                      </a:pPr>
                      <a:r>
                        <a:rPr lang="pl-PL" sz="1400" b="1"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Argumenty przeciw</a:t>
                      </a:r>
                      <a:endParaRPr lang="pl-PL" sz="1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9050" cap="flat" cmpd="sng" algn="ctr">
                      <a:solidFill>
                        <a:srgbClr val="C9C9C9"/>
                      </a:solidFill>
                      <a:prstDash val="solid"/>
                      <a:round/>
                      <a:headEnd type="none" w="med" len="med"/>
                      <a:tailEnd type="none" w="med" len="med"/>
                    </a:lnB>
                  </a:tcPr>
                </a:tc>
                <a:extLst>
                  <a:ext uri="{0D108BD9-81ED-4DB2-BD59-A6C34878D82A}">
                    <a16:rowId xmlns:a16="http://schemas.microsoft.com/office/drawing/2014/main" val="3477621981"/>
                  </a:ext>
                </a:extLst>
              </a:tr>
              <a:tr h="351291">
                <a:tc rowSpan="4">
                  <a:txBody>
                    <a:bodyPr/>
                    <a:lstStyle/>
                    <a:p>
                      <a:pPr>
                        <a:lnSpc>
                          <a:spcPct val="105000"/>
                        </a:lnSpc>
                        <a:spcBef>
                          <a:spcPts val="200"/>
                        </a:spcBef>
                        <a:spcAft>
                          <a:spcPts val="2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instrumentów finansowych</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D9E2F3"/>
                    </a:solidFill>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Możliwość wielokrotnego użycia środków.</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Niskie zainteresowanie instrumentem pożyczkowym z poziomu regionu w okresie 2014-2020 dla osób młodych.</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9050" cap="flat" cmpd="sng" algn="ctr">
                      <a:solidFill>
                        <a:srgbClr val="C9C9C9"/>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3037676154"/>
                  </a:ext>
                </a:extLst>
              </a:tr>
              <a:tr h="269740">
                <a:tc vMerge="1">
                  <a:txBody>
                    <a:bodyPr/>
                    <a:lstStyle/>
                    <a:p>
                      <a:endParaRPr lang="en-GB"/>
                    </a:p>
                  </a:txBody>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Co do zasady, działalności gospodarcze generują dochód.</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Problem z zabezpieczeniem spłaty przez osoby młode.</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1298130117"/>
                  </a:ext>
                </a:extLst>
              </a:tr>
              <a:tr h="330802">
                <a:tc vMerge="1">
                  <a:txBody>
                    <a:bodyPr/>
                    <a:lstStyle/>
                    <a:p>
                      <a:endParaRPr lang="en-GB"/>
                    </a:p>
                  </a:txBody>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Słabszy efekt zachęty niż dla dotacji.</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2211915495"/>
                  </a:ext>
                </a:extLst>
              </a:tr>
              <a:tr h="709838">
                <a:tc vMerge="1">
                  <a:txBody>
                    <a:bodyPr/>
                    <a:lstStyle/>
                    <a:p>
                      <a:endParaRPr lang="en-GB"/>
                    </a:p>
                  </a:txBody>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Zaplanowane zwrotne, kompleksowe wsparcie z poziomu krajowego, w tym dla osób młodych, bazujące na pozytywnych doświadczeniach wieloletniego programu BGK Wsparcie w Starcie.</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3238454858"/>
                  </a:ext>
                </a:extLst>
              </a:tr>
              <a:tr h="351291">
                <a:tc rowSpan="2">
                  <a:txBody>
                    <a:bodyPr/>
                    <a:lstStyle/>
                    <a:p>
                      <a:pPr>
                        <a:lnSpc>
                          <a:spcPct val="105000"/>
                        </a:lnSpc>
                        <a:spcBef>
                          <a:spcPts val="200"/>
                        </a:spcBef>
                        <a:spcAft>
                          <a:spcPts val="200"/>
                        </a:spcAft>
                      </a:pPr>
                      <a:r>
                        <a:rPr lang="pl-PL" sz="1400" b="1"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Argumenty dotyczące wsparcia w formie dotacji</a:t>
                      </a:r>
                      <a:endParaRPr lang="pl-PL"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solidFill>
                      <a:srgbClr val="C5E0B3"/>
                    </a:solidFill>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Łatwiejszy start dla osób bez doświadczenia – duży efekt zachęty, pobudzenie przedsiębiorczości.</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Jednokrotny obrót środków.</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1718210346"/>
                  </a:ext>
                </a:extLst>
              </a:tr>
              <a:tr h="351291">
                <a:tc vMerge="1">
                  <a:txBody>
                    <a:bodyPr/>
                    <a:lstStyle/>
                    <a:p>
                      <a:endParaRPr lang="en-GB"/>
                    </a:p>
                  </a:txBody>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Ograniczenie ryzyka dla osób dopiero wchodzących na rynek pracy.</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tc>
                  <a:txBody>
                    <a:bodyPr/>
                    <a:lstStyle/>
                    <a:p>
                      <a:pPr>
                        <a:lnSpc>
                          <a:spcPct val="105000"/>
                        </a:lnSpc>
                        <a:spcBef>
                          <a:spcPts val="200"/>
                        </a:spcBef>
                        <a:spcAft>
                          <a:spcPts val="200"/>
                        </a:spcAft>
                      </a:pPr>
                      <a:r>
                        <a:rPr lang="pl-PL" sz="1400" dirty="0">
                          <a:effectLst/>
                          <a:latin typeface="Calibri" panose="020F0502020204030204" pitchFamily="34" charset="0"/>
                          <a:ea typeface="Calibri" panose="020F0502020204030204" pitchFamily="34" charset="0"/>
                          <a:cs typeface="Times New Roman" panose="02020603050405020304" pitchFamily="18" charset="0"/>
                        </a:rPr>
                        <a:t> </a:t>
                      </a:r>
                    </a:p>
                  </a:txBody>
                  <a:tcPr marL="68580" marR="68580" marT="0" marB="0">
                    <a:lnL w="12700" cap="flat" cmpd="sng" algn="ctr">
                      <a:solidFill>
                        <a:srgbClr val="DBDBDB"/>
                      </a:solidFill>
                      <a:prstDash val="solid"/>
                      <a:round/>
                      <a:headEnd type="none" w="med" len="med"/>
                      <a:tailEnd type="none" w="med" len="med"/>
                    </a:lnL>
                    <a:lnR w="12700" cap="flat" cmpd="sng" algn="ctr">
                      <a:solidFill>
                        <a:srgbClr val="DBDBDB"/>
                      </a:solidFill>
                      <a:prstDash val="solid"/>
                      <a:round/>
                      <a:headEnd type="none" w="med" len="med"/>
                      <a:tailEnd type="none" w="med" len="med"/>
                    </a:lnR>
                    <a:lnT w="12700" cap="flat" cmpd="sng" algn="ctr">
                      <a:solidFill>
                        <a:srgbClr val="DBDBDB"/>
                      </a:solidFill>
                      <a:prstDash val="solid"/>
                      <a:round/>
                      <a:headEnd type="none" w="med" len="med"/>
                      <a:tailEnd type="none" w="med" len="med"/>
                    </a:lnT>
                    <a:lnB w="12700" cap="flat" cmpd="sng" algn="ctr">
                      <a:solidFill>
                        <a:srgbClr val="DBDBDB"/>
                      </a:solidFill>
                      <a:prstDash val="solid"/>
                      <a:round/>
                      <a:headEnd type="none" w="med" len="med"/>
                      <a:tailEnd type="none" w="med" len="med"/>
                    </a:lnB>
                  </a:tcPr>
                </a:tc>
                <a:extLst>
                  <a:ext uri="{0D108BD9-81ED-4DB2-BD59-A6C34878D82A}">
                    <a16:rowId xmlns:a16="http://schemas.microsoft.com/office/drawing/2014/main" val="1772009738"/>
                  </a:ext>
                </a:extLst>
              </a:tr>
            </a:tbl>
          </a:graphicData>
        </a:graphic>
      </p:graphicFrame>
      <p:pic>
        <p:nvPicPr>
          <p:cNvPr id="7" name="Grafika 6" descr="Ostrzeżenie z wypełnieniem pełnym">
            <a:extLst>
              <a:ext uri="{FF2B5EF4-FFF2-40B4-BE49-F238E27FC236}">
                <a16:creationId xmlns:a16="http://schemas.microsoft.com/office/drawing/2014/main" id="{43345783-3AC7-4B6D-9D62-0B0F3416256F}"/>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277600" y="2971800"/>
            <a:ext cx="914400" cy="914400"/>
          </a:xfrm>
          <a:prstGeom prst="rect">
            <a:avLst/>
          </a:prstGeom>
        </p:spPr>
      </p:pic>
    </p:spTree>
    <p:extLst>
      <p:ext uri="{BB962C8B-B14F-4D97-AF65-F5344CB8AC3E}">
        <p14:creationId xmlns:p14="http://schemas.microsoft.com/office/powerpoint/2010/main" val="207499372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1640793" y="2349000"/>
            <a:ext cx="8203962" cy="1727344"/>
          </a:xfrm>
          <a:solidFill>
            <a:schemeClr val="accent1">
              <a:lumMod val="75000"/>
            </a:schemeClr>
          </a:solidFill>
        </p:spPr>
        <p:txBody>
          <a:bodyPr>
            <a:normAutofit/>
          </a:bodyPr>
          <a:lstStyle/>
          <a:p>
            <a:pPr marL="268288"/>
            <a:r>
              <a:rPr lang="pl-PL" sz="2800" b="1" dirty="0">
                <a:solidFill>
                  <a:schemeClr val="bg1"/>
                </a:solidFill>
              </a:rPr>
              <a:t>Konkluzje dotyczące potencjału pośredników finansowych</a:t>
            </a:r>
            <a:endParaRPr lang="pl-PL" sz="2800" b="1" dirty="0"/>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fld id="{89092D38-02B6-46AA-A7F7-47DE94434F63}" type="slidenum">
              <a:rPr lang="pl-PL" smtClean="0"/>
              <a:t>32</a:t>
            </a:fld>
            <a:endParaRPr lang="pl-PL"/>
          </a:p>
        </p:txBody>
      </p:sp>
    </p:spTree>
    <p:extLst>
      <p:ext uri="{BB962C8B-B14F-4D97-AF65-F5344CB8AC3E}">
        <p14:creationId xmlns:p14="http://schemas.microsoft.com/office/powerpoint/2010/main" val="7997445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lstStyle/>
          <a:p>
            <a:pPr marL="268288"/>
            <a:r>
              <a:rPr lang="pl-PL" sz="2800" b="1" dirty="0">
                <a:solidFill>
                  <a:schemeClr val="bg1"/>
                </a:solidFill>
              </a:rPr>
              <a:t>Ocena potencjału pośredników finansowych – wnioski</a:t>
            </a:r>
            <a:endParaRPr lang="pl-PL" sz="2800" b="1" dirty="0">
              <a:highlight>
                <a:srgbClr val="00FFFF"/>
              </a:highlight>
            </a:endParaRP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657883"/>
            <a:ext cx="10951064" cy="4435267"/>
          </a:xfrm>
        </p:spPr>
        <p:txBody>
          <a:bodyPr>
            <a:normAutofit/>
          </a:bodyPr>
          <a:lstStyle/>
          <a:p>
            <a:r>
              <a:rPr lang="pl-PL" sz="2400" b="1" dirty="0">
                <a:solidFill>
                  <a:srgbClr val="0000FF"/>
                </a:solidFill>
              </a:rPr>
              <a:t>Bardzo duże wyzwanie</a:t>
            </a:r>
            <a:r>
              <a:rPr lang="pl-PL" sz="2400" dirty="0"/>
              <a:t>, podobnie jak i w innych regionach.</a:t>
            </a:r>
          </a:p>
          <a:p>
            <a:r>
              <a:rPr lang="pl-PL" sz="2400" dirty="0"/>
              <a:t>Szczególnym wyzwaniem będą, dotąd nie stosowane, </a:t>
            </a:r>
            <a:r>
              <a:rPr lang="pl-PL" sz="2400" b="1" dirty="0">
                <a:solidFill>
                  <a:srgbClr val="009900"/>
                </a:solidFill>
                <a:latin typeface="Calibri" panose="020F0502020204030204" pitchFamily="34" charset="0"/>
                <a:cs typeface="Calibri" panose="020F0502020204030204" pitchFamily="34" charset="0"/>
              </a:rPr>
              <a:t>instrumenty finansowe z komponentem bezzwrotnym.</a:t>
            </a:r>
          </a:p>
          <a:p>
            <a:r>
              <a:rPr lang="pl-PL" sz="2400" dirty="0"/>
              <a:t>Bardzo ważną kwestią jest takie projektowanie przetargów, aby projekty mogli realizować także </a:t>
            </a:r>
            <a:r>
              <a:rPr lang="pl-PL" sz="2400" b="1" dirty="0">
                <a:solidFill>
                  <a:srgbClr val="0000FF"/>
                </a:solidFill>
              </a:rPr>
              <a:t>mniejsi pośrednicy </a:t>
            </a:r>
            <a:r>
              <a:rPr lang="pl-PL" sz="2400" dirty="0"/>
              <a:t>(podział na części).</a:t>
            </a:r>
          </a:p>
          <a:p>
            <a:r>
              <a:rPr lang="pl-PL" sz="2400" dirty="0"/>
              <a:t>W przypadku instrumentów </a:t>
            </a:r>
            <a:r>
              <a:rPr lang="pl-PL" sz="2400" dirty="0" err="1"/>
              <a:t>reporęczeniowych</a:t>
            </a:r>
            <a:r>
              <a:rPr lang="pl-PL" sz="2400" dirty="0"/>
              <a:t>, ważne są </a:t>
            </a:r>
            <a:r>
              <a:rPr lang="pl-PL" sz="2400" b="1" dirty="0">
                <a:solidFill>
                  <a:srgbClr val="009900"/>
                </a:solidFill>
                <a:latin typeface="Calibri" panose="020F0502020204030204" pitchFamily="34" charset="0"/>
                <a:cs typeface="Calibri" panose="020F0502020204030204" pitchFamily="34" charset="0"/>
              </a:rPr>
              <a:t>jednoznaczne procedury </a:t>
            </a:r>
            <a:r>
              <a:rPr lang="pl-PL" sz="2400" dirty="0"/>
              <a:t>dokonywania wypłat.</a:t>
            </a:r>
          </a:p>
          <a:p>
            <a:r>
              <a:rPr lang="pl-PL" sz="2400" dirty="0"/>
              <a:t>Wielkim znakiem zapytania pozostaje </a:t>
            </a:r>
            <a:r>
              <a:rPr lang="pl-PL" sz="2400" b="1" dirty="0">
                <a:solidFill>
                  <a:srgbClr val="0000FF"/>
                </a:solidFill>
              </a:rPr>
              <a:t>skłonność banków </a:t>
            </a:r>
            <a:r>
              <a:rPr lang="pl-PL" sz="2400" dirty="0"/>
              <a:t>do pełnienia roli pośrednika finansowego.</a:t>
            </a:r>
          </a:p>
          <a:p>
            <a:r>
              <a:rPr lang="pl-PL" sz="2400" dirty="0"/>
              <a:t>Ważne mogą być </a:t>
            </a:r>
            <a:r>
              <a:rPr lang="pl-PL" sz="2400" b="1" dirty="0">
                <a:solidFill>
                  <a:srgbClr val="009900"/>
                </a:solidFill>
                <a:latin typeface="Calibri" panose="020F0502020204030204" pitchFamily="34" charset="0"/>
                <a:cs typeface="Calibri" panose="020F0502020204030204" pitchFamily="34" charset="0"/>
              </a:rPr>
              <a:t>spotkania szkoleniowo-informacyjne </a:t>
            </a:r>
            <a:r>
              <a:rPr lang="pl-PL" sz="2400" dirty="0"/>
              <a:t>przed uruchomieniem przetargów.</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fld id="{89092D38-02B6-46AA-A7F7-47DE94434F63}" type="slidenum">
              <a:rPr lang="pl-PL" smtClean="0"/>
              <a:t>33</a:t>
            </a:fld>
            <a:endParaRPr lang="pl-PL"/>
          </a:p>
        </p:txBody>
      </p:sp>
    </p:spTree>
    <p:extLst>
      <p:ext uri="{BB962C8B-B14F-4D97-AF65-F5344CB8AC3E}">
        <p14:creationId xmlns:p14="http://schemas.microsoft.com/office/powerpoint/2010/main" val="202486703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1640793" y="2349000"/>
            <a:ext cx="8203962" cy="1727344"/>
          </a:xfrm>
          <a:solidFill>
            <a:schemeClr val="accent1">
              <a:lumMod val="75000"/>
            </a:schemeClr>
          </a:solidFill>
        </p:spPr>
        <p:txBody>
          <a:bodyPr>
            <a:normAutofit/>
          </a:bodyPr>
          <a:lstStyle/>
          <a:p>
            <a:pPr marL="268288"/>
            <a:r>
              <a:rPr lang="pl-PL" sz="2800" b="1" dirty="0">
                <a:solidFill>
                  <a:schemeClr val="bg1"/>
                </a:solidFill>
              </a:rPr>
              <a:t>Rekomendacje</a:t>
            </a:r>
            <a:endParaRPr lang="pl-PL" sz="2800" b="1" dirty="0"/>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fld id="{89092D38-02B6-46AA-A7F7-47DE94434F63}" type="slidenum">
              <a:rPr lang="pl-PL" smtClean="0"/>
              <a:t>34</a:t>
            </a:fld>
            <a:endParaRPr lang="pl-PL"/>
          </a:p>
        </p:txBody>
      </p:sp>
    </p:spTree>
    <p:extLst>
      <p:ext uri="{BB962C8B-B14F-4D97-AF65-F5344CB8AC3E}">
        <p14:creationId xmlns:p14="http://schemas.microsoft.com/office/powerpoint/2010/main" val="37710219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dirty="0">
                <a:solidFill>
                  <a:schemeClr val="bg1"/>
                </a:solidFill>
              </a:rPr>
              <a:t>Rekomendacje (1+2)</a:t>
            </a:r>
            <a:endParaRPr lang="pl-PL" sz="2800" b="1" dirty="0"/>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848412" y="1482365"/>
            <a:ext cx="10859326" cy="4713335"/>
          </a:xfrm>
        </p:spPr>
        <p:txBody>
          <a:bodyPr>
            <a:noAutofit/>
          </a:bodyPr>
          <a:lstStyle/>
          <a:p>
            <a:pPr>
              <a:lnSpc>
                <a:spcPct val="100000"/>
              </a:lnSpc>
              <a:spcBef>
                <a:spcPts val="0"/>
              </a:spcBef>
              <a:spcAft>
                <a:spcPts val="600"/>
              </a:spcAft>
            </a:pPr>
            <a:r>
              <a:rPr lang="pl-PL" sz="1800" dirty="0"/>
              <a:t>W zakresie CP1 - </a:t>
            </a:r>
            <a:r>
              <a:rPr lang="pl-PL" sz="1800" b="1" dirty="0">
                <a:solidFill>
                  <a:srgbClr val="0000FF"/>
                </a:solidFill>
              </a:rPr>
              <a:t>ustanowienie instrumentów finansowych i mieszanych </a:t>
            </a:r>
            <a:r>
              <a:rPr lang="pl-PL" sz="1800" dirty="0"/>
              <a:t>jako form interwencji w zakresie:</a:t>
            </a:r>
          </a:p>
          <a:p>
            <a:pPr lvl="1">
              <a:lnSpc>
                <a:spcPct val="100000"/>
              </a:lnSpc>
              <a:spcBef>
                <a:spcPts val="0"/>
              </a:spcBef>
              <a:spcAft>
                <a:spcPts val="600"/>
              </a:spcAft>
            </a:pPr>
            <a:r>
              <a:rPr lang="pl-PL" sz="1800" dirty="0"/>
              <a:t>wspierania wzrostu i konkurencyjności MŚP, </a:t>
            </a:r>
          </a:p>
          <a:p>
            <a:pPr lvl="1">
              <a:lnSpc>
                <a:spcPct val="100000"/>
              </a:lnSpc>
              <a:spcBef>
                <a:spcPts val="0"/>
              </a:spcBef>
              <a:spcAft>
                <a:spcPts val="600"/>
              </a:spcAft>
            </a:pPr>
            <a:r>
              <a:rPr lang="pl-PL" sz="1800" dirty="0"/>
              <a:t>interwencji wspomagających transformację cyfrową regionalnej sfery MŚP. </a:t>
            </a:r>
          </a:p>
          <a:p>
            <a:pPr marL="457200" lvl="1" indent="0">
              <a:lnSpc>
                <a:spcPct val="100000"/>
              </a:lnSpc>
              <a:spcBef>
                <a:spcPts val="0"/>
              </a:spcBef>
              <a:spcAft>
                <a:spcPts val="1800"/>
              </a:spcAft>
              <a:buNone/>
            </a:pPr>
            <a:r>
              <a:rPr lang="pl-PL" sz="1800" dirty="0"/>
              <a:t>W przeważającej mierze powinny być to instrumenty ukierunkowane na finansowanie głównych celów rozwojowych województwa, a więc przedsięwzięć mieszczących się w katalogu regionalnych inteligentnych specjalizacji w tym realizowanych na obszarze SSW.</a:t>
            </a:r>
          </a:p>
          <a:p>
            <a:pPr>
              <a:lnSpc>
                <a:spcPct val="100000"/>
              </a:lnSpc>
              <a:spcBef>
                <a:spcPts val="0"/>
              </a:spcBef>
              <a:spcAft>
                <a:spcPts val="600"/>
              </a:spcAft>
            </a:pPr>
            <a:r>
              <a:rPr lang="pl-PL" sz="1800" dirty="0"/>
              <a:t>Wsparcie MŚP mające na celu transformację działalności w kierunku GOZ powinno być </a:t>
            </a:r>
            <a:r>
              <a:rPr lang="pl-PL" sz="1800" b="1" dirty="0">
                <a:solidFill>
                  <a:srgbClr val="009900"/>
                </a:solidFill>
                <a:cs typeface="Calibri" panose="020F0502020204030204" pitchFamily="34" charset="0"/>
              </a:rPr>
              <a:t>wdrażane w formule zwrotnej</a:t>
            </a:r>
            <a:r>
              <a:rPr lang="pl-PL" sz="1800" dirty="0"/>
              <a:t>. </a:t>
            </a:r>
          </a:p>
          <a:p>
            <a:pPr lvl="1">
              <a:lnSpc>
                <a:spcPct val="100000"/>
              </a:lnSpc>
              <a:spcBef>
                <a:spcPts val="0"/>
              </a:spcBef>
              <a:spcAft>
                <a:spcPts val="600"/>
              </a:spcAft>
            </a:pPr>
            <a:r>
              <a:rPr lang="pl-PL" sz="1800" dirty="0"/>
              <a:t>Stosunkowo nowy obszar inwestycji,</a:t>
            </a:r>
          </a:p>
          <a:p>
            <a:pPr lvl="1">
              <a:lnSpc>
                <a:spcPct val="100000"/>
              </a:lnSpc>
              <a:spcBef>
                <a:spcPts val="0"/>
              </a:spcBef>
              <a:spcAft>
                <a:spcPts val="600"/>
              </a:spcAft>
            </a:pPr>
            <a:r>
              <a:rPr lang="pl-PL" sz="1800" dirty="0"/>
              <a:t>(wciąż) brak rozwiązań legislacyjnych, które zapewne wpłyną na duży wzrost potrzeb inwestycyjnych – dlatego, w pierwszych latach wdrażania wsparcia warto przewidzieć pewną pulę środków (część alokacji) na wsparcie dotacyjne. Projekty tak dofinansowane mogłyby wówczas być wykorzystane do promocji inwestycji w GOZ w sektorze MŚP.</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fld id="{89092D38-02B6-46AA-A7F7-47DE94434F63}" type="slidenum">
              <a:rPr lang="pl-PL" smtClean="0"/>
              <a:t>35</a:t>
            </a:fld>
            <a:endParaRPr lang="pl-PL"/>
          </a:p>
        </p:txBody>
      </p:sp>
      <p:pic>
        <p:nvPicPr>
          <p:cNvPr id="5" name="Grafika 4" descr="Znaczek 1 z wypełnieniem pełnym">
            <a:extLst>
              <a:ext uri="{FF2B5EF4-FFF2-40B4-BE49-F238E27FC236}">
                <a16:creationId xmlns:a16="http://schemas.microsoft.com/office/drawing/2014/main" id="{706BC5A1-4C75-49B8-93FD-62A4F60FB82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54522" y="1335058"/>
            <a:ext cx="593889" cy="593889"/>
          </a:xfrm>
          <a:prstGeom prst="rect">
            <a:avLst/>
          </a:prstGeom>
        </p:spPr>
      </p:pic>
      <p:pic>
        <p:nvPicPr>
          <p:cNvPr id="8" name="Grafika 7" descr="Znaczek z wypełnieniem pełnym">
            <a:extLst>
              <a:ext uri="{FF2B5EF4-FFF2-40B4-BE49-F238E27FC236}">
                <a16:creationId xmlns:a16="http://schemas.microsoft.com/office/drawing/2014/main" id="{936DBD8D-E03A-411B-988E-A3EB38DBC277}"/>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60220" y="3468434"/>
            <a:ext cx="593889" cy="593889"/>
          </a:xfrm>
          <a:prstGeom prst="rect">
            <a:avLst/>
          </a:prstGeom>
        </p:spPr>
      </p:pic>
    </p:spTree>
    <p:extLst>
      <p:ext uri="{BB962C8B-B14F-4D97-AF65-F5344CB8AC3E}">
        <p14:creationId xmlns:p14="http://schemas.microsoft.com/office/powerpoint/2010/main" val="55655679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dirty="0">
                <a:solidFill>
                  <a:schemeClr val="bg1"/>
                </a:solidFill>
              </a:rPr>
              <a:t>Rekomendacje (3+4)</a:t>
            </a:r>
            <a:endParaRPr lang="pl-PL" sz="2800" b="1" dirty="0"/>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848411" y="1489892"/>
            <a:ext cx="10859326" cy="4866458"/>
          </a:xfrm>
        </p:spPr>
        <p:txBody>
          <a:bodyPr>
            <a:noAutofit/>
          </a:bodyPr>
          <a:lstStyle/>
          <a:p>
            <a:pPr>
              <a:lnSpc>
                <a:spcPct val="100000"/>
              </a:lnSpc>
              <a:spcBef>
                <a:spcPts val="0"/>
              </a:spcBef>
              <a:spcAft>
                <a:spcPts val="600"/>
              </a:spcAft>
            </a:pPr>
            <a:r>
              <a:rPr lang="pl-PL" sz="1800" dirty="0"/>
              <a:t>W obszarze efektywności energetycznej - </a:t>
            </a:r>
            <a:r>
              <a:rPr lang="pl-PL" sz="1800" b="1" dirty="0">
                <a:solidFill>
                  <a:srgbClr val="0000FF"/>
                </a:solidFill>
              </a:rPr>
              <a:t>zastosowanie instrumentów finansowych </a:t>
            </a:r>
            <a:r>
              <a:rPr lang="pl-PL" sz="1800" dirty="0"/>
              <a:t>dla sektora MŚP oraz właścicieli i zarządców budynków wielorodzinnych (z wyłączeniem podmiotów przydzielonych w ramach demarkacji do wsparcia krajowego, w tym spółdzielni). </a:t>
            </a:r>
          </a:p>
          <a:p>
            <a:pPr lvl="1">
              <a:lnSpc>
                <a:spcPct val="100000"/>
              </a:lnSpc>
              <a:spcBef>
                <a:spcPts val="0"/>
              </a:spcBef>
              <a:spcAft>
                <a:spcPts val="600"/>
              </a:spcAft>
            </a:pPr>
            <a:r>
              <a:rPr lang="pl-PL" sz="1800" dirty="0"/>
              <a:t>Preferencja (np. w postaci obniżonego oprocentowania lub niewielkiego komponentu bezzwrotnego), w celu wygenerowania silnego efektu zachęty.</a:t>
            </a:r>
          </a:p>
          <a:p>
            <a:pPr lvl="1">
              <a:lnSpc>
                <a:spcPct val="100000"/>
              </a:lnSpc>
              <a:spcBef>
                <a:spcPts val="0"/>
              </a:spcBef>
              <a:spcAft>
                <a:spcPts val="600"/>
              </a:spcAft>
            </a:pPr>
            <a:r>
              <a:rPr lang="pl-PL" sz="1800" dirty="0"/>
              <a:t>W przypadku termomodernizacji budynków użyteczności publicznej i modernizacji oświetlenia ulicznego, mimo ekonomicznych przesłanek dla IF, uzasadnione jest pozostawienie jako podstawowej formy wsparcia dotacji (korzyści społeczne).</a:t>
            </a:r>
          </a:p>
          <a:p>
            <a:pPr>
              <a:lnSpc>
                <a:spcPct val="100000"/>
              </a:lnSpc>
              <a:spcBef>
                <a:spcPts val="0"/>
              </a:spcBef>
              <a:spcAft>
                <a:spcPts val="600"/>
              </a:spcAft>
            </a:pPr>
            <a:r>
              <a:rPr lang="pl-PL" sz="1800" dirty="0"/>
              <a:t>(Rozważenie) </a:t>
            </a:r>
            <a:r>
              <a:rPr lang="pl-PL" sz="1800" b="1" dirty="0">
                <a:solidFill>
                  <a:srgbClr val="009900"/>
                </a:solidFill>
              </a:rPr>
              <a:t>zastosowania instrumentów finansowych </a:t>
            </a:r>
            <a:r>
              <a:rPr lang="pl-PL" sz="1800" dirty="0"/>
              <a:t>(</a:t>
            </a:r>
            <a:r>
              <a:rPr lang="pl-PL" sz="1800" b="1" dirty="0">
                <a:solidFill>
                  <a:srgbClr val="0000FF"/>
                </a:solidFill>
              </a:rPr>
              <a:t>obok wsparcia bezzwrotnego</a:t>
            </a:r>
            <a:r>
              <a:rPr lang="pl-PL" sz="1800" dirty="0"/>
              <a:t>) w ramach CS iv (opieka zdrowotna) oraz CS iv bis (kultura i turystyka). </a:t>
            </a:r>
          </a:p>
          <a:p>
            <a:pPr lvl="1">
              <a:lnSpc>
                <a:spcPct val="100000"/>
              </a:lnSpc>
              <a:spcBef>
                <a:spcPts val="0"/>
              </a:spcBef>
              <a:spcAft>
                <a:spcPts val="600"/>
              </a:spcAft>
            </a:pPr>
            <a:r>
              <a:rPr lang="pl-PL" sz="1800" dirty="0"/>
              <a:t>W pierwszym przypadku – wsparcie infrastrukturalne (stworzenie nowych placówek opieki zdrowotnej lub modernizacja placówek istniejących), </a:t>
            </a:r>
          </a:p>
          <a:p>
            <a:pPr lvl="1">
              <a:lnSpc>
                <a:spcPct val="100000"/>
              </a:lnSpc>
              <a:spcBef>
                <a:spcPts val="0"/>
              </a:spcBef>
              <a:spcAft>
                <a:spcPts val="600"/>
              </a:spcAft>
            </a:pPr>
            <a:r>
              <a:rPr lang="pl-PL" sz="1800" dirty="0"/>
              <a:t>W drugim przypadku - finansowanie projektów w sferze turystyki, realizowanych przez przedsiębiorców. </a:t>
            </a:r>
          </a:p>
          <a:p>
            <a:pPr marL="457200" lvl="1" indent="0">
              <a:lnSpc>
                <a:spcPct val="100000"/>
              </a:lnSpc>
              <a:spcBef>
                <a:spcPts val="0"/>
              </a:spcBef>
              <a:spcAft>
                <a:spcPts val="600"/>
              </a:spcAft>
              <a:buNone/>
            </a:pPr>
            <a:r>
              <a:rPr lang="pl-PL" sz="1800" dirty="0"/>
              <a:t>W obu przypadkach dopuszczamy możliwość stosowania uzupełniającego finansowania bezzwrotnego dla wszystkich, bądź też wybranych rodzajów projektów.</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fld id="{89092D38-02B6-46AA-A7F7-47DE94434F63}" type="slidenum">
              <a:rPr lang="pl-PL" smtClean="0"/>
              <a:t>36</a:t>
            </a:fld>
            <a:endParaRPr lang="pl-PL"/>
          </a:p>
        </p:txBody>
      </p:sp>
      <p:pic>
        <p:nvPicPr>
          <p:cNvPr id="7" name="Grafika 6" descr="Znaczek 4 z wypełnieniem pełnym">
            <a:extLst>
              <a:ext uri="{FF2B5EF4-FFF2-40B4-BE49-F238E27FC236}">
                <a16:creationId xmlns:a16="http://schemas.microsoft.com/office/drawing/2014/main" id="{642560B3-35F8-4AF5-AC8B-084989DE714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84695" y="3784622"/>
            <a:ext cx="593889" cy="593889"/>
          </a:xfrm>
          <a:prstGeom prst="rect">
            <a:avLst/>
          </a:prstGeom>
        </p:spPr>
      </p:pic>
      <p:pic>
        <p:nvPicPr>
          <p:cNvPr id="10" name="Grafika 9" descr="Znaczek 3 z wypełnieniem pełnym">
            <a:extLst>
              <a:ext uri="{FF2B5EF4-FFF2-40B4-BE49-F238E27FC236}">
                <a16:creationId xmlns:a16="http://schemas.microsoft.com/office/drawing/2014/main" id="{35FF5D30-A8FA-4109-A99E-CF523C299FD2}"/>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84695" y="1335058"/>
            <a:ext cx="593889" cy="593889"/>
          </a:xfrm>
          <a:prstGeom prst="rect">
            <a:avLst/>
          </a:prstGeom>
        </p:spPr>
      </p:pic>
    </p:spTree>
    <p:extLst>
      <p:ext uri="{BB962C8B-B14F-4D97-AF65-F5344CB8AC3E}">
        <p14:creationId xmlns:p14="http://schemas.microsoft.com/office/powerpoint/2010/main" val="42444958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dirty="0">
                <a:solidFill>
                  <a:schemeClr val="bg1"/>
                </a:solidFill>
              </a:rPr>
              <a:t>Rekomendacje (5+6)</a:t>
            </a:r>
            <a:endParaRPr lang="pl-PL" sz="2800" b="1" dirty="0"/>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848411" y="1489892"/>
            <a:ext cx="10859326" cy="4866458"/>
          </a:xfrm>
        </p:spPr>
        <p:txBody>
          <a:bodyPr>
            <a:noAutofit/>
          </a:bodyPr>
          <a:lstStyle/>
          <a:p>
            <a:pPr>
              <a:lnSpc>
                <a:spcPct val="100000"/>
              </a:lnSpc>
              <a:spcBef>
                <a:spcPts val="0"/>
              </a:spcBef>
              <a:spcAft>
                <a:spcPts val="600"/>
              </a:spcAft>
            </a:pPr>
            <a:r>
              <a:rPr lang="pl-PL" sz="2000" dirty="0">
                <a:effectLst/>
                <a:ea typeface="Calibri" panose="020F0502020204030204" pitchFamily="34" charset="0"/>
                <a:cs typeface="Times New Roman" panose="02020603050405020304" pitchFamily="18" charset="0"/>
              </a:rPr>
              <a:t>W ramach CP4 w części finansowanej z EFS+ </a:t>
            </a:r>
            <a:r>
              <a:rPr lang="pl-PL" sz="2000" b="1" dirty="0">
                <a:solidFill>
                  <a:srgbClr val="009900"/>
                </a:solidFill>
                <a:effectLst/>
                <a:ea typeface="Calibri" panose="020F0502020204030204" pitchFamily="34" charset="0"/>
                <a:cs typeface="Times New Roman" panose="02020603050405020304" pitchFamily="18" charset="0"/>
              </a:rPr>
              <a:t>nie rekomendujemy wsparcia w formie zw</a:t>
            </a:r>
            <a:r>
              <a:rPr lang="pl-PL" sz="2000" dirty="0">
                <a:effectLst/>
                <a:ea typeface="Calibri" panose="020F0502020204030204" pitchFamily="34" charset="0"/>
                <a:cs typeface="Times New Roman" panose="02020603050405020304" pitchFamily="18" charset="0"/>
              </a:rPr>
              <a:t>rotnej. Rekomendujemy zastosowanie wyłącznie wsparcia dotacyjnego. </a:t>
            </a:r>
          </a:p>
          <a:p>
            <a:pPr lvl="1">
              <a:lnSpc>
                <a:spcPct val="100000"/>
              </a:lnSpc>
              <a:spcBef>
                <a:spcPts val="0"/>
              </a:spcBef>
              <a:spcAft>
                <a:spcPts val="600"/>
              </a:spcAft>
            </a:pPr>
            <a:r>
              <a:rPr lang="pl-PL" sz="2000" dirty="0">
                <a:effectLst/>
                <a:ea typeface="Calibri" panose="020F0502020204030204" pitchFamily="34" charset="0"/>
                <a:cs typeface="Times New Roman" panose="02020603050405020304" pitchFamily="18" charset="0"/>
              </a:rPr>
              <a:t>Wsparcie bezzwrotne powinno być skierowane także na wsparcie działalności gospodarczej dla osób opuszczających szkoły. Grupa ta ma utrudniony start na rynku pracy, a dotychczasowe wsparcie zwrotne dla osób młodych w regionie potwierdza, że ta grupa jest w ograniczonym stopniu zainteresowana pomocą w formie pożyczek. </a:t>
            </a:r>
          </a:p>
          <a:p>
            <a:pPr>
              <a:lnSpc>
                <a:spcPct val="100000"/>
              </a:lnSpc>
              <a:spcBef>
                <a:spcPts val="0"/>
              </a:spcBef>
              <a:spcAft>
                <a:spcPts val="600"/>
              </a:spcAft>
            </a:pPr>
            <a:r>
              <a:rPr lang="pl-PL" sz="2000" dirty="0"/>
              <a:t>CP5 w zakresie rewitalizacji - </a:t>
            </a:r>
            <a:r>
              <a:rPr lang="pl-PL" sz="2000" b="1" dirty="0">
                <a:solidFill>
                  <a:srgbClr val="0000FF"/>
                </a:solidFill>
              </a:rPr>
              <a:t>r</a:t>
            </a:r>
            <a:r>
              <a:rPr lang="pl-PL" sz="2000" b="1" dirty="0">
                <a:solidFill>
                  <a:srgbClr val="0000FF"/>
                </a:solidFill>
                <a:effectLst/>
                <a:ea typeface="Calibri" panose="020F0502020204030204" pitchFamily="34" charset="0"/>
                <a:cs typeface="Times New Roman" panose="02020603050405020304" pitchFamily="18" charset="0"/>
              </a:rPr>
              <a:t>ekomendujemy rozważenie zastosowania instrumentów finansowych </a:t>
            </a:r>
            <a:r>
              <a:rPr lang="pl-PL" sz="2000" dirty="0">
                <a:effectLst/>
                <a:ea typeface="Calibri" panose="020F0502020204030204" pitchFamily="34" charset="0"/>
                <a:cs typeface="Times New Roman" panose="02020603050405020304" pitchFamily="18" charset="0"/>
              </a:rPr>
              <a:t>jako wsparcia uzupełniającego wobec wsparcia dotacyjnego. </a:t>
            </a:r>
          </a:p>
          <a:p>
            <a:pPr lvl="1">
              <a:lnSpc>
                <a:spcPct val="100000"/>
              </a:lnSpc>
              <a:spcBef>
                <a:spcPts val="0"/>
              </a:spcBef>
              <a:spcAft>
                <a:spcPts val="600"/>
              </a:spcAft>
            </a:pPr>
            <a:r>
              <a:rPr lang="pl-PL" sz="2000" dirty="0">
                <a:effectLst/>
                <a:ea typeface="Calibri" panose="020F0502020204030204" pitchFamily="34" charset="0"/>
                <a:cs typeface="Times New Roman" panose="02020603050405020304" pitchFamily="18" charset="0"/>
              </a:rPr>
              <a:t>Planując instrument warto czerpać doświadczenia z Inicjatywy JESSICA oraz z podobnych interwencji w innych regionach oraz wykorzystać możliwość wdrażania instrumentów mieszanych. </a:t>
            </a:r>
          </a:p>
          <a:p>
            <a:pPr lvl="1">
              <a:lnSpc>
                <a:spcPct val="100000"/>
              </a:lnSpc>
              <a:spcBef>
                <a:spcPts val="0"/>
              </a:spcBef>
              <a:spcAft>
                <a:spcPts val="600"/>
              </a:spcAft>
            </a:pPr>
            <a:r>
              <a:rPr lang="pl-PL" sz="2000" dirty="0">
                <a:effectLst/>
                <a:ea typeface="Calibri" panose="020F0502020204030204" pitchFamily="34" charset="0"/>
                <a:cs typeface="Times New Roman" panose="02020603050405020304" pitchFamily="18" charset="0"/>
              </a:rPr>
              <a:t>Oferta powinna uwzględniać trudniejszą sytuację finansową podmiotów w Specjalnej Strefie Włączenia, przewidując dla tych lokalizacji odpowiednie zachęty (w szczególności wyższy komponent umorzeniowy).</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fld id="{89092D38-02B6-46AA-A7F7-47DE94434F63}" type="slidenum">
              <a:rPr lang="pl-PL" smtClean="0"/>
              <a:t>37</a:t>
            </a:fld>
            <a:endParaRPr lang="pl-PL"/>
          </a:p>
        </p:txBody>
      </p:sp>
      <p:pic>
        <p:nvPicPr>
          <p:cNvPr id="5" name="Grafika 4" descr="Znaczek 5 z wypełnieniem pełnym">
            <a:extLst>
              <a:ext uri="{FF2B5EF4-FFF2-40B4-BE49-F238E27FC236}">
                <a16:creationId xmlns:a16="http://schemas.microsoft.com/office/drawing/2014/main" id="{F3BCB677-6F6A-45DC-98E2-3FCC08EEE63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54522" y="1335058"/>
            <a:ext cx="593889" cy="593889"/>
          </a:xfrm>
          <a:prstGeom prst="rect">
            <a:avLst/>
          </a:prstGeom>
        </p:spPr>
      </p:pic>
      <p:pic>
        <p:nvPicPr>
          <p:cNvPr id="9" name="Grafika 8" descr="Znaczek 6 z wypełnieniem pełnym">
            <a:extLst>
              <a:ext uri="{FF2B5EF4-FFF2-40B4-BE49-F238E27FC236}">
                <a16:creationId xmlns:a16="http://schemas.microsoft.com/office/drawing/2014/main" id="{02883A51-16FB-45D9-8543-74EACA8D08F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54521" y="3329232"/>
            <a:ext cx="593889" cy="593889"/>
          </a:xfrm>
          <a:prstGeom prst="rect">
            <a:avLst/>
          </a:prstGeom>
        </p:spPr>
      </p:pic>
    </p:spTree>
    <p:extLst>
      <p:ext uri="{BB962C8B-B14F-4D97-AF65-F5344CB8AC3E}">
        <p14:creationId xmlns:p14="http://schemas.microsoft.com/office/powerpoint/2010/main" val="35241085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dirty="0">
                <a:solidFill>
                  <a:schemeClr val="bg1"/>
                </a:solidFill>
              </a:rPr>
              <a:t>Rekomendacje (7)</a:t>
            </a:r>
            <a:endParaRPr lang="pl-PL" sz="2800" b="1" dirty="0"/>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848411" y="1575350"/>
            <a:ext cx="10859326" cy="4866458"/>
          </a:xfrm>
        </p:spPr>
        <p:txBody>
          <a:bodyPr>
            <a:noAutofit/>
          </a:bodyPr>
          <a:lstStyle/>
          <a:p>
            <a:pPr>
              <a:lnSpc>
                <a:spcPct val="100000"/>
              </a:lnSpc>
              <a:spcBef>
                <a:spcPts val="0"/>
              </a:spcBef>
              <a:spcAft>
                <a:spcPts val="6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Celowe jest odpowiednie </a:t>
            </a:r>
            <a:r>
              <a:rPr lang="pl-PL" sz="2000" b="1" dirty="0">
                <a:solidFill>
                  <a:srgbClr val="009900"/>
                </a:solidFill>
                <a:effectLst/>
                <a:latin typeface="Calibri" panose="020F0502020204030204" pitchFamily="34" charset="0"/>
                <a:ea typeface="Calibri" panose="020F0502020204030204" pitchFamily="34" charset="0"/>
                <a:cs typeface="Times New Roman" panose="02020603050405020304" pitchFamily="18" charset="0"/>
              </a:rPr>
              <a:t>przygotowanie do wdrażania instrumentów mieszanych </a:t>
            </a:r>
            <a:r>
              <a:rPr lang="pl-PL" sz="2000" dirty="0">
                <a:effectLst/>
                <a:latin typeface="Calibri" panose="020F0502020204030204" pitchFamily="34" charset="0"/>
                <a:ea typeface="Calibri" panose="020F0502020204030204" pitchFamily="34" charset="0"/>
                <a:cs typeface="Times New Roman" panose="02020603050405020304" pitchFamily="18" charset="0"/>
              </a:rPr>
              <a:t>wszystkich instytucji zaangażowanych we wdrażanie instrumentów finansowych oraz nadzorujących i kontrolujących cały proces, poprzez opracowanie odpowiednich wytycznych oraz działania szkoleniowe. </a:t>
            </a:r>
          </a:p>
          <a:p>
            <a:pPr>
              <a:lnSpc>
                <a:spcPct val="100000"/>
              </a:lnSpc>
              <a:spcBef>
                <a:spcPts val="0"/>
              </a:spcBef>
              <a:spcAft>
                <a:spcPts val="6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Dodatkowo warto podejmować </a:t>
            </a:r>
            <a:r>
              <a:rPr lang="pl-PL" sz="2000" b="1"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działania ułatwiające realizację projektów</a:t>
            </a:r>
            <a:r>
              <a:rPr lang="pl-PL" sz="2000" dirty="0">
                <a:effectLst/>
                <a:latin typeface="Calibri" panose="020F0502020204030204" pitchFamily="34" charset="0"/>
                <a:ea typeface="Calibri" panose="020F0502020204030204" pitchFamily="34" charset="0"/>
                <a:cs typeface="Times New Roman" panose="02020603050405020304" pitchFamily="18" charset="0"/>
              </a:rPr>
              <a:t>, także mniejszym i mniej doświadczonym pośrednikom, poprzez:</a:t>
            </a:r>
          </a:p>
          <a:p>
            <a:pPr lvl="1">
              <a:lnSpc>
                <a:spcPct val="100000"/>
              </a:lnSpc>
              <a:spcBef>
                <a:spcPts val="0"/>
              </a:spcBef>
              <a:spcAft>
                <a:spcPts val="6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utrzymanie linii finansowej w ramach ZFR, </a:t>
            </a:r>
          </a:p>
          <a:p>
            <a:pPr lvl="1">
              <a:lnSpc>
                <a:spcPct val="100000"/>
              </a:lnSpc>
              <a:spcBef>
                <a:spcPts val="0"/>
              </a:spcBef>
              <a:spcAft>
                <a:spcPts val="6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wdrażanie uproszczeń proceduralnych (w szczególności w sferze sprawozdawczości i rozliczeń), </a:t>
            </a:r>
          </a:p>
          <a:p>
            <a:pPr lvl="1">
              <a:lnSpc>
                <a:spcPct val="100000"/>
              </a:lnSpc>
              <a:spcBef>
                <a:spcPts val="0"/>
              </a:spcBef>
              <a:spcAft>
                <a:spcPts val="600"/>
              </a:spcAft>
            </a:pPr>
            <a:r>
              <a:rPr lang="pl-PL" sz="1800" dirty="0">
                <a:effectLst/>
                <a:latin typeface="Calibri" panose="020F0502020204030204" pitchFamily="34" charset="0"/>
                <a:ea typeface="Calibri" panose="020F0502020204030204" pitchFamily="34" charset="0"/>
                <a:cs typeface="Times New Roman" panose="02020603050405020304" pitchFamily="18" charset="0"/>
              </a:rPr>
              <a:t>w przypadku większych alokacji, organizację przetargów w podziale na części, aby IF mogły być wdrażane przez kilku pośredników. </a:t>
            </a:r>
          </a:p>
          <a:p>
            <a:pPr>
              <a:lnSpc>
                <a:spcPct val="100000"/>
              </a:lnSpc>
              <a:spcBef>
                <a:spcPts val="0"/>
              </a:spcBef>
              <a:spcAft>
                <a:spcPts val="600"/>
              </a:spcAft>
            </a:pPr>
            <a:r>
              <a:rPr lang="pl-PL" sz="2000" dirty="0">
                <a:effectLst/>
                <a:latin typeface="Calibri" panose="020F0502020204030204" pitchFamily="34" charset="0"/>
                <a:ea typeface="Calibri" panose="020F0502020204030204" pitchFamily="34" charset="0"/>
                <a:cs typeface="Times New Roman" panose="02020603050405020304" pitchFamily="18" charset="0"/>
              </a:rPr>
              <a:t>Warto też </a:t>
            </a:r>
            <a:r>
              <a:rPr lang="pl-PL" sz="2000" b="1" dirty="0">
                <a:solidFill>
                  <a:srgbClr val="009900"/>
                </a:solidFill>
                <a:effectLst/>
                <a:latin typeface="Calibri" panose="020F0502020204030204" pitchFamily="34" charset="0"/>
                <a:ea typeface="Calibri" panose="020F0502020204030204" pitchFamily="34" charset="0"/>
                <a:cs typeface="Times New Roman" panose="02020603050405020304" pitchFamily="18" charset="0"/>
              </a:rPr>
              <a:t>poznać doświadczenia z wdrażania IF w innych regionach</a:t>
            </a:r>
            <a:r>
              <a:rPr lang="pl-PL" sz="2000" dirty="0">
                <a:effectLst/>
                <a:latin typeface="Calibri" panose="020F0502020204030204" pitchFamily="34" charset="0"/>
                <a:ea typeface="Calibri" panose="020F0502020204030204" pitchFamily="34" charset="0"/>
                <a:cs typeface="Times New Roman" panose="02020603050405020304" pitchFamily="18" charset="0"/>
              </a:rPr>
              <a:t>, w innych sferach, niż dotychczasowy CT3, a także ewentualnie namawiać doświadczonych pośredników działających w skali ogólnopolskiej do rozważenia pełnienia roli pośrednika finansowego w ramach FE WZ 2021-2027.</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fld id="{89092D38-02B6-46AA-A7F7-47DE94434F63}" type="slidenum">
              <a:rPr lang="pl-PL" smtClean="0"/>
              <a:t>38</a:t>
            </a:fld>
            <a:endParaRPr lang="pl-PL"/>
          </a:p>
        </p:txBody>
      </p:sp>
      <p:pic>
        <p:nvPicPr>
          <p:cNvPr id="7" name="Grafika 6" descr="Znaczek 7 z wypełnieniem pełnym">
            <a:extLst>
              <a:ext uri="{FF2B5EF4-FFF2-40B4-BE49-F238E27FC236}">
                <a16:creationId xmlns:a16="http://schemas.microsoft.com/office/drawing/2014/main" id="{C3D7BB0D-3C08-4975-AF16-67E00683A79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54522" y="1489892"/>
            <a:ext cx="593889" cy="593889"/>
          </a:xfrm>
          <a:prstGeom prst="rect">
            <a:avLst/>
          </a:prstGeom>
        </p:spPr>
      </p:pic>
    </p:spTree>
    <p:extLst>
      <p:ext uri="{BB962C8B-B14F-4D97-AF65-F5344CB8AC3E}">
        <p14:creationId xmlns:p14="http://schemas.microsoft.com/office/powerpoint/2010/main" val="236641158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ymbol zastępczy zawartości 2">
            <a:extLst>
              <a:ext uri="{FF2B5EF4-FFF2-40B4-BE49-F238E27FC236}">
                <a16:creationId xmlns:a16="http://schemas.microsoft.com/office/drawing/2014/main" id="{DFD1712C-7098-4971-B749-99E09A8D844A}"/>
              </a:ext>
            </a:extLst>
          </p:cNvPr>
          <p:cNvSpPr>
            <a:spLocks noGrp="1"/>
          </p:cNvSpPr>
          <p:nvPr>
            <p:ph idx="1"/>
          </p:nvPr>
        </p:nvSpPr>
        <p:spPr/>
        <p:txBody>
          <a:bodyPr/>
          <a:lstStyle/>
          <a:p>
            <a:r>
              <a:rPr lang="pl-PL" dirty="0"/>
              <a:t>Dostępność danych z SL2014</a:t>
            </a:r>
          </a:p>
          <a:p>
            <a:r>
              <a:rPr lang="pl-PL" dirty="0"/>
              <a:t>Dane do modelu</a:t>
            </a:r>
          </a:p>
        </p:txBody>
      </p:sp>
      <p:sp>
        <p:nvSpPr>
          <p:cNvPr id="6" name="Symbol zastępczy numeru slajdu 5">
            <a:extLst>
              <a:ext uri="{FF2B5EF4-FFF2-40B4-BE49-F238E27FC236}">
                <a16:creationId xmlns:a16="http://schemas.microsoft.com/office/drawing/2014/main" id="{2ECA2344-C60C-4380-B182-1BB65166C259}"/>
              </a:ext>
            </a:extLst>
          </p:cNvPr>
          <p:cNvSpPr>
            <a:spLocks noGrp="1"/>
          </p:cNvSpPr>
          <p:nvPr>
            <p:ph type="sldNum" sz="quarter" idx="12"/>
          </p:nvPr>
        </p:nvSpPr>
        <p:spPr/>
        <p:txBody>
          <a:bodyPr/>
          <a:lstStyle/>
          <a:p>
            <a:fld id="{89092D38-02B6-46AA-A7F7-47DE94434F63}" type="slidenum">
              <a:rPr lang="pl-PL" smtClean="0"/>
              <a:t>39</a:t>
            </a:fld>
            <a:endParaRPr lang="pl-PL"/>
          </a:p>
        </p:txBody>
      </p:sp>
      <p:sp>
        <p:nvSpPr>
          <p:cNvPr id="10" name="Tytuł 16" descr="Podziękowanie za uwagę, kierowane do słuchaczy wystąpienia.">
            <a:extLst>
              <a:ext uri="{FF2B5EF4-FFF2-40B4-BE49-F238E27FC236}">
                <a16:creationId xmlns:a16="http://schemas.microsoft.com/office/drawing/2014/main" id="{6FEC69B2-5FF1-4F50-8E97-B825D51B8353}"/>
              </a:ext>
            </a:extLst>
          </p:cNvPr>
          <p:cNvSpPr txBox="1">
            <a:spLocks/>
          </p:cNvSpPr>
          <p:nvPr/>
        </p:nvSpPr>
        <p:spPr>
          <a:xfrm>
            <a:off x="0" y="1665027"/>
            <a:ext cx="12192000" cy="3422604"/>
          </a:xfrm>
          <a:prstGeom prst="rect">
            <a:avLst/>
          </a:prstGeom>
          <a:solidFill>
            <a:schemeClr val="accent1">
              <a:lumMod val="75000"/>
            </a:schemeClr>
          </a:solidFill>
        </p:spPr>
        <p:txBody>
          <a:bodyPr vert="horz" lIns="91440" tIns="45720" rIns="91440" bIns="45720" rtlCol="0" anchor="ctr">
            <a:normAutofit/>
          </a:bodyPr>
          <a:lstStyle>
            <a:lvl1pPr>
              <a:lnSpc>
                <a:spcPct val="90000"/>
              </a:lnSpc>
              <a:spcBef>
                <a:spcPct val="0"/>
              </a:spcBef>
              <a:buNone/>
              <a:defRPr sz="4400" b="1">
                <a:solidFill>
                  <a:schemeClr val="bg1"/>
                </a:solidFill>
                <a:latin typeface="+mj-lt"/>
                <a:ea typeface="+mj-ea"/>
                <a:cs typeface="+mj-cs"/>
              </a:defRPr>
            </a:lvl1pPr>
          </a:lstStyle>
          <a:p>
            <a:r>
              <a:rPr lang="pl-PL" dirty="0"/>
              <a:t>	Dziękujemy za uwagę !</a:t>
            </a:r>
            <a:br>
              <a:rPr lang="pl-PL" dirty="0"/>
            </a:br>
            <a:br>
              <a:rPr lang="pl-PL" dirty="0"/>
            </a:br>
            <a:r>
              <a:rPr lang="pl-PL" dirty="0"/>
              <a:t>	Zespół badawczy</a:t>
            </a:r>
          </a:p>
        </p:txBody>
      </p:sp>
      <p:pic>
        <p:nvPicPr>
          <p:cNvPr id="7" name="Obraz 6">
            <a:extLst>
              <a:ext uri="{FF2B5EF4-FFF2-40B4-BE49-F238E27FC236}">
                <a16:creationId xmlns:a16="http://schemas.microsoft.com/office/drawing/2014/main" id="{E0587EA5-1703-4BEF-ADB3-62722F116AB3}"/>
              </a:ext>
            </a:extLst>
          </p:cNvPr>
          <p:cNvPicPr/>
          <p:nvPr/>
        </p:nvPicPr>
        <p:blipFill>
          <a:blip r:embed="rId2">
            <a:extLst>
              <a:ext uri="{28A0092B-C50C-407E-A947-70E740481C1C}">
                <a14:useLocalDpi xmlns:a14="http://schemas.microsoft.com/office/drawing/2010/main" val="0"/>
              </a:ext>
            </a:extLst>
          </a:blip>
          <a:srcRect/>
          <a:stretch>
            <a:fillRect/>
          </a:stretch>
        </p:blipFill>
        <p:spPr bwMode="auto">
          <a:xfrm>
            <a:off x="3018503" y="277064"/>
            <a:ext cx="6135329" cy="509517"/>
          </a:xfrm>
          <a:prstGeom prst="rect">
            <a:avLst/>
          </a:prstGeom>
          <a:noFill/>
          <a:ln>
            <a:noFill/>
          </a:ln>
        </p:spPr>
      </p:pic>
    </p:spTree>
    <p:extLst>
      <p:ext uri="{BB962C8B-B14F-4D97-AF65-F5344CB8AC3E}">
        <p14:creationId xmlns:p14="http://schemas.microsoft.com/office/powerpoint/2010/main" val="26363517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C51540E2-25F0-46C6-8AA9-54FAE4E96BB4}"/>
              </a:ext>
            </a:extLst>
          </p:cNvPr>
          <p:cNvSpPr>
            <a:spLocks noGrp="1"/>
          </p:cNvSpPr>
          <p:nvPr>
            <p:ph type="title"/>
          </p:nvPr>
        </p:nvSpPr>
        <p:spPr>
          <a:xfrm>
            <a:off x="0" y="271225"/>
            <a:ext cx="12192000" cy="1080000"/>
          </a:xfrm>
          <a:solidFill>
            <a:schemeClr val="accent1">
              <a:lumMod val="75000"/>
            </a:schemeClr>
          </a:solidFill>
        </p:spPr>
        <p:txBody>
          <a:bodyPr>
            <a:normAutofit/>
          </a:bodyPr>
          <a:lstStyle/>
          <a:p>
            <a:pPr marL="179388"/>
            <a:r>
              <a:rPr lang="pl-PL" sz="2800" b="1" dirty="0">
                <a:solidFill>
                  <a:schemeClr val="bg1"/>
                </a:solidFill>
              </a:rPr>
              <a:t>Metody i techniki badawcze</a:t>
            </a:r>
          </a:p>
        </p:txBody>
      </p:sp>
      <p:sp>
        <p:nvSpPr>
          <p:cNvPr id="3" name="Symbol zastępczy zawartości 2">
            <a:extLst>
              <a:ext uri="{FF2B5EF4-FFF2-40B4-BE49-F238E27FC236}">
                <a16:creationId xmlns:a16="http://schemas.microsoft.com/office/drawing/2014/main" id="{DADFB5CB-8ABA-4355-993A-4E5B6E250055}"/>
              </a:ext>
            </a:extLst>
          </p:cNvPr>
          <p:cNvSpPr>
            <a:spLocks noGrp="1"/>
          </p:cNvSpPr>
          <p:nvPr>
            <p:ph idx="1"/>
          </p:nvPr>
        </p:nvSpPr>
        <p:spPr>
          <a:xfrm>
            <a:off x="838200" y="1588424"/>
            <a:ext cx="9502211" cy="4632913"/>
          </a:xfrm>
        </p:spPr>
        <p:txBody>
          <a:bodyPr>
            <a:normAutofit/>
          </a:bodyPr>
          <a:lstStyle/>
          <a:p>
            <a:pPr>
              <a:lnSpc>
                <a:spcPct val="120000"/>
              </a:lnSpc>
              <a:spcBef>
                <a:spcPts val="0"/>
              </a:spcBef>
            </a:pPr>
            <a:r>
              <a:rPr lang="pl-PL" sz="2000" b="1" dirty="0">
                <a:solidFill>
                  <a:srgbClr val="0000FF"/>
                </a:solidFill>
                <a:effectLst/>
                <a:latin typeface="Calibri" panose="020F0502020204030204" pitchFamily="34" charset="0"/>
                <a:ea typeface="Calibri" panose="020F0502020204030204" pitchFamily="34" charset="0"/>
                <a:cs typeface="Calibri" panose="020F0502020204030204" pitchFamily="34" charset="0"/>
              </a:rPr>
              <a:t>Desk research </a:t>
            </a:r>
            <a:r>
              <a:rPr lang="pl-PL" sz="2000" dirty="0">
                <a:effectLst/>
                <a:latin typeface="Calibri" panose="020F0502020204030204" pitchFamily="34" charset="0"/>
                <a:ea typeface="Calibri" panose="020F0502020204030204" pitchFamily="34" charset="0"/>
                <a:cs typeface="Calibri" panose="020F0502020204030204" pitchFamily="34" charset="0"/>
                <a:sym typeface="Wingdings 3" panose="05040102010807070707" pitchFamily="18" charset="2"/>
              </a:rPr>
              <a:t> analiza danych zastanych</a:t>
            </a:r>
            <a:endParaRPr lang="pl-PL" sz="2000" dirty="0">
              <a:effectLst/>
              <a:latin typeface="Calibri" panose="020F0502020204030204" pitchFamily="34" charset="0"/>
              <a:ea typeface="Calibri" panose="020F0502020204030204" pitchFamily="34" charset="0"/>
              <a:cs typeface="Calibri" panose="020F0502020204030204" pitchFamily="34" charset="0"/>
            </a:endParaRPr>
          </a:p>
          <a:p>
            <a:pPr>
              <a:lnSpc>
                <a:spcPct val="120000"/>
              </a:lnSpc>
              <a:spcBef>
                <a:spcPts val="600"/>
              </a:spcBef>
            </a:pPr>
            <a:r>
              <a:rPr lang="pl-PL" sz="2000" b="1" dirty="0">
                <a:solidFill>
                  <a:srgbClr val="0000FF"/>
                </a:solidFill>
                <a:latin typeface="Calibri" panose="020F0502020204030204" pitchFamily="34" charset="0"/>
                <a:cs typeface="Calibri" panose="020F0502020204030204" pitchFamily="34" charset="0"/>
              </a:rPr>
              <a:t>Wywiady jakościowe </a:t>
            </a:r>
            <a:r>
              <a:rPr lang="pl-PL" sz="2000" dirty="0">
                <a:latin typeface="Calibri" panose="020F0502020204030204" pitchFamily="34" charset="0"/>
                <a:cs typeface="Calibri" panose="020F0502020204030204" pitchFamily="34" charset="0"/>
                <a:sym typeface="Wingdings 3" panose="05040102010807070707" pitchFamily="18" charset="2"/>
              </a:rPr>
              <a:t> analiza danych empirycznych jakościowych</a:t>
            </a:r>
            <a:endParaRPr lang="pl-PL" sz="2000" dirty="0">
              <a:latin typeface="Calibri" panose="020F0502020204030204" pitchFamily="34" charset="0"/>
              <a:cs typeface="Calibri" panose="020F0502020204030204" pitchFamily="34" charset="0"/>
            </a:endParaRPr>
          </a:p>
          <a:p>
            <a:pPr lvl="1">
              <a:lnSpc>
                <a:spcPct val="120000"/>
              </a:lnSpc>
              <a:spcBef>
                <a:spcPts val="0"/>
              </a:spcBef>
              <a:buFont typeface="Courier New" panose="02070309020205020404" pitchFamily="49" charset="0"/>
              <a:buChar char="o"/>
            </a:pPr>
            <a:r>
              <a:rPr lang="pl-PL" sz="1600" b="1" dirty="0">
                <a:solidFill>
                  <a:srgbClr val="009900"/>
                </a:solidFill>
                <a:latin typeface="Calibri" panose="020F0502020204030204" pitchFamily="34" charset="0"/>
                <a:cs typeface="Calibri" panose="020F0502020204030204" pitchFamily="34" charset="0"/>
              </a:rPr>
              <a:t>Grupa 1. </a:t>
            </a:r>
            <a:r>
              <a:rPr lang="pl-PL" sz="1600" dirty="0">
                <a:latin typeface="Calibri" panose="020F0502020204030204" pitchFamily="34" charset="0"/>
                <a:cs typeface="Calibri" panose="020F0502020204030204" pitchFamily="34" charset="0"/>
              </a:rPr>
              <a:t>Pośrednicy finansowi, Menadżer Funduszu Funduszy, inne instytucje,</a:t>
            </a:r>
          </a:p>
          <a:p>
            <a:pPr lvl="1">
              <a:lnSpc>
                <a:spcPct val="120000"/>
              </a:lnSpc>
              <a:spcBef>
                <a:spcPts val="0"/>
              </a:spcBef>
              <a:buFont typeface="Courier New" panose="02070309020205020404" pitchFamily="49" charset="0"/>
              <a:buChar char="o"/>
            </a:pPr>
            <a:r>
              <a:rPr lang="pl-PL" sz="1600" b="1" dirty="0">
                <a:solidFill>
                  <a:srgbClr val="009900"/>
                </a:solidFill>
                <a:latin typeface="Calibri" panose="020F0502020204030204" pitchFamily="34" charset="0"/>
                <a:cs typeface="Calibri" panose="020F0502020204030204" pitchFamily="34" charset="0"/>
              </a:rPr>
              <a:t>Grupa 2. </a:t>
            </a:r>
            <a:r>
              <a:rPr lang="pl-PL" sz="1600" dirty="0">
                <a:latin typeface="Calibri" panose="020F0502020204030204" pitchFamily="34" charset="0"/>
                <a:cs typeface="Calibri" panose="020F0502020204030204" pitchFamily="34" charset="0"/>
              </a:rPr>
              <a:t>Przedstawiciele UMWZ,</a:t>
            </a:r>
          </a:p>
          <a:p>
            <a:pPr lvl="1">
              <a:lnSpc>
                <a:spcPct val="120000"/>
              </a:lnSpc>
              <a:spcBef>
                <a:spcPts val="0"/>
              </a:spcBef>
              <a:buFont typeface="Courier New" panose="02070309020205020404" pitchFamily="49" charset="0"/>
              <a:buChar char="o"/>
            </a:pPr>
            <a:r>
              <a:rPr lang="pl-PL" sz="1600" b="1" dirty="0">
                <a:solidFill>
                  <a:srgbClr val="009900"/>
                </a:solidFill>
                <a:latin typeface="Calibri" panose="020F0502020204030204" pitchFamily="34" charset="0"/>
                <a:cs typeface="Calibri" panose="020F0502020204030204" pitchFamily="34" charset="0"/>
              </a:rPr>
              <a:t>Grupa 3. </a:t>
            </a:r>
            <a:r>
              <a:rPr lang="pl-PL" sz="1600" dirty="0">
                <a:latin typeface="Calibri" panose="020F0502020204030204" pitchFamily="34" charset="0"/>
                <a:cs typeface="Calibri" panose="020F0502020204030204" pitchFamily="34" charset="0"/>
              </a:rPr>
              <a:t>przedstawiciele odbiorców ostatecznych IF (w tym potencjalni) i podmioty wspomagające.</a:t>
            </a:r>
          </a:p>
          <a:p>
            <a:pPr>
              <a:lnSpc>
                <a:spcPct val="120000"/>
              </a:lnSpc>
              <a:spcBef>
                <a:spcPts val="600"/>
              </a:spcBef>
            </a:pPr>
            <a:r>
              <a:rPr lang="pl-PL" sz="2000" b="1" dirty="0">
                <a:solidFill>
                  <a:srgbClr val="0000FF"/>
                </a:solidFill>
                <a:latin typeface="Calibri" panose="020F0502020204030204" pitchFamily="34" charset="0"/>
                <a:cs typeface="Calibri" panose="020F0502020204030204" pitchFamily="34" charset="0"/>
              </a:rPr>
              <a:t>Badania ilościowe </a:t>
            </a:r>
            <a:r>
              <a:rPr lang="pl-PL" sz="2000" dirty="0">
                <a:latin typeface="Calibri" panose="020F0502020204030204" pitchFamily="34" charset="0"/>
                <a:cs typeface="Calibri" panose="020F0502020204030204" pitchFamily="34" charset="0"/>
                <a:sym typeface="Wingdings 3" panose="05040102010807070707" pitchFamily="18" charset="2"/>
              </a:rPr>
              <a:t> analiza danych empirycznych jakościowych</a:t>
            </a:r>
            <a:endParaRPr lang="pl-PL" sz="2000" dirty="0">
              <a:latin typeface="Calibri" panose="020F0502020204030204" pitchFamily="34" charset="0"/>
              <a:cs typeface="Calibri" panose="020F0502020204030204" pitchFamily="34" charset="0"/>
            </a:endParaRPr>
          </a:p>
          <a:p>
            <a:pPr lvl="1">
              <a:lnSpc>
                <a:spcPct val="120000"/>
              </a:lnSpc>
              <a:spcBef>
                <a:spcPts val="0"/>
              </a:spcBef>
              <a:buFont typeface="Courier New" panose="02070309020205020404" pitchFamily="49" charset="0"/>
              <a:buChar char="o"/>
            </a:pPr>
            <a:r>
              <a:rPr lang="pl-PL" sz="1600" b="1" dirty="0">
                <a:solidFill>
                  <a:srgbClr val="7030A0"/>
                </a:solidFill>
                <a:latin typeface="Calibri" panose="020F0502020204030204" pitchFamily="34" charset="0"/>
                <a:cs typeface="Calibri" panose="020F0502020204030204" pitchFamily="34" charset="0"/>
              </a:rPr>
              <a:t>CATI: </a:t>
            </a:r>
            <a:r>
              <a:rPr lang="pl-PL" sz="1600" b="1" dirty="0">
                <a:latin typeface="Calibri" panose="020F0502020204030204" pitchFamily="34" charset="0"/>
                <a:cs typeface="Calibri" panose="020F0502020204030204" pitchFamily="34" charset="0"/>
              </a:rPr>
              <a:t>(ankiety telefoniczne)</a:t>
            </a:r>
          </a:p>
          <a:p>
            <a:pPr lvl="2">
              <a:lnSpc>
                <a:spcPct val="120000"/>
              </a:lnSpc>
              <a:spcBef>
                <a:spcPts val="0"/>
              </a:spcBef>
              <a:buFont typeface="Courier New" panose="02070309020205020404" pitchFamily="49" charset="0"/>
              <a:buChar char="o"/>
            </a:pPr>
            <a:r>
              <a:rPr lang="pl-PL" sz="1600" dirty="0">
                <a:latin typeface="Calibri" panose="020F0502020204030204" pitchFamily="34" charset="0"/>
                <a:cs typeface="Calibri" panose="020F0502020204030204" pitchFamily="34" charset="0"/>
              </a:rPr>
              <a:t>MŚP z województwa pomorskiego, </a:t>
            </a:r>
          </a:p>
          <a:p>
            <a:pPr lvl="2">
              <a:lnSpc>
                <a:spcPct val="120000"/>
              </a:lnSpc>
              <a:spcBef>
                <a:spcPts val="0"/>
              </a:spcBef>
              <a:buFont typeface="Courier New" panose="02070309020205020404" pitchFamily="49" charset="0"/>
              <a:buChar char="o"/>
            </a:pPr>
            <a:r>
              <a:rPr lang="pl-PL" sz="1600" dirty="0">
                <a:latin typeface="Calibri" panose="020F0502020204030204" pitchFamily="34" charset="0"/>
                <a:cs typeface="Calibri" panose="020F0502020204030204" pitchFamily="34" charset="0"/>
              </a:rPr>
              <a:t>Sektor mieszkaniowy z województwa zachodniopomorskiego.</a:t>
            </a:r>
          </a:p>
          <a:p>
            <a:pPr lvl="1">
              <a:lnSpc>
                <a:spcPct val="120000"/>
              </a:lnSpc>
              <a:spcBef>
                <a:spcPts val="0"/>
              </a:spcBef>
              <a:buFont typeface="Courier New" panose="02070309020205020404" pitchFamily="49" charset="0"/>
              <a:buChar char="o"/>
            </a:pPr>
            <a:r>
              <a:rPr lang="pl-PL" sz="1600" b="1" dirty="0">
                <a:solidFill>
                  <a:srgbClr val="7030A0"/>
                </a:solidFill>
                <a:latin typeface="Calibri" panose="020F0502020204030204" pitchFamily="34" charset="0"/>
                <a:cs typeface="Calibri" panose="020F0502020204030204" pitchFamily="34" charset="0"/>
              </a:rPr>
              <a:t>CAWI: </a:t>
            </a:r>
            <a:r>
              <a:rPr lang="pl-PL" sz="1600" b="1" dirty="0">
                <a:latin typeface="Calibri" panose="020F0502020204030204" pitchFamily="34" charset="0"/>
                <a:cs typeface="Calibri" panose="020F0502020204030204" pitchFamily="34" charset="0"/>
              </a:rPr>
              <a:t>(ankiety internetowe)</a:t>
            </a:r>
          </a:p>
          <a:p>
            <a:pPr lvl="2">
              <a:lnSpc>
                <a:spcPct val="120000"/>
              </a:lnSpc>
              <a:spcBef>
                <a:spcPts val="0"/>
              </a:spcBef>
              <a:buFont typeface="Courier New" panose="02070309020205020404" pitchFamily="49" charset="0"/>
              <a:buChar char="o"/>
            </a:pPr>
            <a:r>
              <a:rPr lang="pl-PL" sz="1600" dirty="0">
                <a:latin typeface="Calibri" panose="020F0502020204030204" pitchFamily="34" charset="0"/>
                <a:cs typeface="Calibri" panose="020F0502020204030204" pitchFamily="34" charset="0"/>
              </a:rPr>
              <a:t>Odbiorcy ostateczni IF 2014-2020 (IF dłużne), </a:t>
            </a:r>
          </a:p>
          <a:p>
            <a:pPr lvl="2">
              <a:lnSpc>
                <a:spcPct val="120000"/>
              </a:lnSpc>
              <a:spcBef>
                <a:spcPts val="0"/>
              </a:spcBef>
              <a:buFont typeface="Courier New" panose="02070309020205020404" pitchFamily="49" charset="0"/>
              <a:buChar char="o"/>
            </a:pPr>
            <a:r>
              <a:rPr lang="pl-PL" sz="1600" dirty="0">
                <a:latin typeface="Calibri" panose="020F0502020204030204" pitchFamily="34" charset="0"/>
                <a:cs typeface="Calibri" panose="020F0502020204030204" pitchFamily="34" charset="0"/>
              </a:rPr>
              <a:t>Przedsiębiorcy, którzy otrzymali wsparcie na rozpoczęcie działalności gospodarczej (IF dłużne)</a:t>
            </a:r>
          </a:p>
          <a:p>
            <a:pPr lvl="2">
              <a:lnSpc>
                <a:spcPct val="120000"/>
              </a:lnSpc>
              <a:spcBef>
                <a:spcPts val="0"/>
              </a:spcBef>
              <a:buFont typeface="Courier New" panose="02070309020205020404" pitchFamily="49" charset="0"/>
              <a:buChar char="o"/>
            </a:pPr>
            <a:r>
              <a:rPr lang="pl-PL" sz="1600" dirty="0">
                <a:latin typeface="Calibri" panose="020F0502020204030204" pitchFamily="34" charset="0"/>
                <a:cs typeface="Calibri" panose="020F0502020204030204" pitchFamily="34" charset="0"/>
              </a:rPr>
              <a:t>Odbiorcy ostateczni reporęczonych poręczeń (IF reporęczeniowe),</a:t>
            </a:r>
          </a:p>
          <a:p>
            <a:pPr lvl="2">
              <a:lnSpc>
                <a:spcPct val="120000"/>
              </a:lnSpc>
              <a:spcBef>
                <a:spcPts val="0"/>
              </a:spcBef>
              <a:buFont typeface="Courier New" panose="02070309020205020404" pitchFamily="49" charset="0"/>
              <a:buChar char="o"/>
            </a:pPr>
            <a:r>
              <a:rPr lang="pl-PL" sz="1600" dirty="0">
                <a:latin typeface="Calibri" panose="020F0502020204030204" pitchFamily="34" charset="0"/>
                <a:cs typeface="Calibri" panose="020F0502020204030204" pitchFamily="34" charset="0"/>
              </a:rPr>
              <a:t>Jednostki samorządu terytorialnego z województwa zachodniopomorskiego (IF dłużne).</a:t>
            </a:r>
          </a:p>
          <a:p>
            <a:pPr marL="457200" lvl="1" indent="0">
              <a:lnSpc>
                <a:spcPct val="100000"/>
              </a:lnSpc>
              <a:spcAft>
                <a:spcPts val="1000"/>
              </a:spcAft>
              <a:buNone/>
            </a:pPr>
            <a:endParaRPr lang="pl-PL" sz="1600" b="1" dirty="0">
              <a:solidFill>
                <a:srgbClr val="7030A0"/>
              </a:solidFill>
              <a:latin typeface="Calibri" panose="020F0502020204030204" pitchFamily="34" charset="0"/>
              <a:cs typeface="Calibri" panose="020F0502020204030204" pitchFamily="34" charset="0"/>
            </a:endParaRPr>
          </a:p>
        </p:txBody>
      </p:sp>
      <p:sp>
        <p:nvSpPr>
          <p:cNvPr id="6" name="Symbol zastępczy numeru slajdu 5">
            <a:extLst>
              <a:ext uri="{FF2B5EF4-FFF2-40B4-BE49-F238E27FC236}">
                <a16:creationId xmlns:a16="http://schemas.microsoft.com/office/drawing/2014/main" id="{6A9B8833-9810-4BC4-B468-E7FEFF0F31FE}"/>
              </a:ext>
            </a:extLst>
          </p:cNvPr>
          <p:cNvSpPr>
            <a:spLocks noGrp="1"/>
          </p:cNvSpPr>
          <p:nvPr>
            <p:ph type="sldNum" sz="quarter" idx="12"/>
          </p:nvPr>
        </p:nvSpPr>
        <p:spPr/>
        <p:txBody>
          <a:bodyPr/>
          <a:lstStyle/>
          <a:p>
            <a:fld id="{89092D38-02B6-46AA-A7F7-47DE94434F63}" type="slidenum">
              <a:rPr lang="pl-PL" smtClean="0"/>
              <a:t>4</a:t>
            </a:fld>
            <a:endParaRPr lang="pl-PL" dirty="0"/>
          </a:p>
        </p:txBody>
      </p:sp>
      <p:sp>
        <p:nvSpPr>
          <p:cNvPr id="4" name="Nawias klamrowy zamykający 3">
            <a:extLst>
              <a:ext uri="{FF2B5EF4-FFF2-40B4-BE49-F238E27FC236}">
                <a16:creationId xmlns:a16="http://schemas.microsoft.com/office/drawing/2014/main" id="{7203FC05-9CD8-4495-9CEC-C85AC303CDCE}"/>
              </a:ext>
            </a:extLst>
          </p:cNvPr>
          <p:cNvSpPr/>
          <p:nvPr/>
        </p:nvSpPr>
        <p:spPr>
          <a:xfrm>
            <a:off x="9756472" y="1917517"/>
            <a:ext cx="341832" cy="1480559"/>
          </a:xfrm>
          <a:prstGeom prst="rightBrace">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7" name="Nawias klamrowy zamykający 6">
            <a:extLst>
              <a:ext uri="{FF2B5EF4-FFF2-40B4-BE49-F238E27FC236}">
                <a16:creationId xmlns:a16="http://schemas.microsoft.com/office/drawing/2014/main" id="{A8407E90-1E18-4E8C-B745-1E416B1B119D}"/>
              </a:ext>
            </a:extLst>
          </p:cNvPr>
          <p:cNvSpPr/>
          <p:nvPr/>
        </p:nvSpPr>
        <p:spPr>
          <a:xfrm>
            <a:off x="9798557" y="3496668"/>
            <a:ext cx="341832" cy="2647060"/>
          </a:xfrm>
          <a:prstGeom prst="rightBrace">
            <a:avLst/>
          </a:prstGeom>
          <a:ln w="317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5" name="Schemat blokowy: dokument 4">
            <a:extLst>
              <a:ext uri="{FF2B5EF4-FFF2-40B4-BE49-F238E27FC236}">
                <a16:creationId xmlns:a16="http://schemas.microsoft.com/office/drawing/2014/main" id="{248B7369-9018-421B-A6FB-821FF404EB47}"/>
              </a:ext>
            </a:extLst>
          </p:cNvPr>
          <p:cNvSpPr/>
          <p:nvPr/>
        </p:nvSpPr>
        <p:spPr>
          <a:xfrm>
            <a:off x="10345524" y="2302342"/>
            <a:ext cx="1406589" cy="904461"/>
          </a:xfrm>
          <a:prstGeom prst="flowChartDocument">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Metoda jakościowa</a:t>
            </a:r>
            <a:endParaRPr lang="en-GB" dirty="0"/>
          </a:p>
        </p:txBody>
      </p:sp>
      <p:sp>
        <p:nvSpPr>
          <p:cNvPr id="8" name="Schemat blokowy: dokument 7">
            <a:extLst>
              <a:ext uri="{FF2B5EF4-FFF2-40B4-BE49-F238E27FC236}">
                <a16:creationId xmlns:a16="http://schemas.microsoft.com/office/drawing/2014/main" id="{68F23CB6-4511-468A-9AE4-7A4BE7C2CAB6}"/>
              </a:ext>
            </a:extLst>
          </p:cNvPr>
          <p:cNvSpPr/>
          <p:nvPr/>
        </p:nvSpPr>
        <p:spPr>
          <a:xfrm>
            <a:off x="10370331" y="4367968"/>
            <a:ext cx="1406589" cy="904461"/>
          </a:xfrm>
          <a:prstGeom prst="flowChartDocument">
            <a:avLst/>
          </a:prstGeom>
          <a:solidFill>
            <a:srgbClr val="0000FF"/>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dirty="0"/>
              <a:t>Metoda ilościowa</a:t>
            </a:r>
            <a:endParaRPr lang="en-GB" dirty="0"/>
          </a:p>
        </p:txBody>
      </p:sp>
      <p:sp>
        <p:nvSpPr>
          <p:cNvPr id="10" name="Owal 9">
            <a:extLst>
              <a:ext uri="{FF2B5EF4-FFF2-40B4-BE49-F238E27FC236}">
                <a16:creationId xmlns:a16="http://schemas.microsoft.com/office/drawing/2014/main" id="{BA1CAAA0-7B31-45DE-9355-1F4D62E13D56}"/>
              </a:ext>
            </a:extLst>
          </p:cNvPr>
          <p:cNvSpPr/>
          <p:nvPr/>
        </p:nvSpPr>
        <p:spPr>
          <a:xfrm>
            <a:off x="10114102" y="1478264"/>
            <a:ext cx="709648" cy="586879"/>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400" b="1" dirty="0">
                <a:solidFill>
                  <a:schemeClr val="bg1"/>
                </a:solidFill>
              </a:rPr>
              <a:t>M 1</a:t>
            </a:r>
            <a:endParaRPr lang="en-GB" sz="1400" b="1" dirty="0">
              <a:solidFill>
                <a:schemeClr val="bg1"/>
              </a:solidFill>
            </a:endParaRPr>
          </a:p>
        </p:txBody>
      </p:sp>
      <p:pic>
        <p:nvPicPr>
          <p:cNvPr id="12" name="Grafika 11" descr="Dodaj z wypełnieniem pełnym">
            <a:extLst>
              <a:ext uri="{FF2B5EF4-FFF2-40B4-BE49-F238E27FC236}">
                <a16:creationId xmlns:a16="http://schemas.microsoft.com/office/drawing/2014/main" id="{4F75155A-4000-42EA-B2DF-7A25610D668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0877903" y="1613182"/>
            <a:ext cx="341832" cy="317044"/>
          </a:xfrm>
          <a:prstGeom prst="rect">
            <a:avLst/>
          </a:prstGeom>
        </p:spPr>
      </p:pic>
      <p:sp>
        <p:nvSpPr>
          <p:cNvPr id="13" name="Owal 12">
            <a:extLst>
              <a:ext uri="{FF2B5EF4-FFF2-40B4-BE49-F238E27FC236}">
                <a16:creationId xmlns:a16="http://schemas.microsoft.com/office/drawing/2014/main" id="{E86E4DAD-FD57-495B-84AE-A03BDCBE3DDC}"/>
              </a:ext>
            </a:extLst>
          </p:cNvPr>
          <p:cNvSpPr/>
          <p:nvPr/>
        </p:nvSpPr>
        <p:spPr>
          <a:xfrm>
            <a:off x="11248711" y="1466981"/>
            <a:ext cx="709648" cy="586879"/>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400" b="1" dirty="0">
                <a:solidFill>
                  <a:schemeClr val="bg1"/>
                </a:solidFill>
              </a:rPr>
              <a:t>M 2</a:t>
            </a:r>
            <a:endParaRPr lang="en-GB" sz="1400" b="1" dirty="0">
              <a:solidFill>
                <a:schemeClr val="bg1"/>
              </a:solidFill>
            </a:endParaRPr>
          </a:p>
        </p:txBody>
      </p:sp>
      <p:sp>
        <p:nvSpPr>
          <p:cNvPr id="14" name="Owal 13">
            <a:extLst>
              <a:ext uri="{FF2B5EF4-FFF2-40B4-BE49-F238E27FC236}">
                <a16:creationId xmlns:a16="http://schemas.microsoft.com/office/drawing/2014/main" id="{E77415FD-660B-433E-816A-4AC6B51D880A}"/>
              </a:ext>
            </a:extLst>
          </p:cNvPr>
          <p:cNvSpPr/>
          <p:nvPr/>
        </p:nvSpPr>
        <p:spPr>
          <a:xfrm>
            <a:off x="10718801" y="3703845"/>
            <a:ext cx="709648" cy="586879"/>
          </a:xfrm>
          <a:prstGeom prst="ellipse">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pl-PL" sz="1400" b="1" dirty="0">
                <a:solidFill>
                  <a:schemeClr val="bg1"/>
                </a:solidFill>
              </a:rPr>
              <a:t>M 1</a:t>
            </a:r>
            <a:endParaRPr lang="en-GB" sz="1400" b="1" dirty="0">
              <a:solidFill>
                <a:schemeClr val="bg1"/>
              </a:solidFill>
            </a:endParaRPr>
          </a:p>
        </p:txBody>
      </p:sp>
    </p:spTree>
    <p:extLst>
      <p:ext uri="{BB962C8B-B14F-4D97-AF65-F5344CB8AC3E}">
        <p14:creationId xmlns:p14="http://schemas.microsoft.com/office/powerpoint/2010/main" val="28909308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normAutofit/>
          </a:bodyPr>
          <a:lstStyle/>
          <a:p>
            <a:pPr marL="268288"/>
            <a:r>
              <a:rPr lang="pl-PL" sz="2800" b="1" dirty="0">
                <a:solidFill>
                  <a:schemeClr val="bg1"/>
                </a:solidFill>
              </a:rPr>
              <a:t>Instrumenty finansowe w okresie 2021-2027</a:t>
            </a:r>
            <a:endParaRPr lang="pl-PL" sz="2800" b="1" dirty="0"/>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657884"/>
            <a:ext cx="11614076" cy="4130910"/>
          </a:xfrm>
        </p:spPr>
        <p:txBody>
          <a:bodyPr>
            <a:normAutofit/>
          </a:bodyPr>
          <a:lstStyle/>
          <a:p>
            <a:r>
              <a:rPr lang="pl-PL" sz="2400" dirty="0"/>
              <a:t>Komisja Europejska naciska na ich </a:t>
            </a:r>
            <a:r>
              <a:rPr lang="pl-PL" sz="2400" b="1" dirty="0">
                <a:solidFill>
                  <a:srgbClr val="0000FF"/>
                </a:solidFill>
                <a:latin typeface="Calibri" panose="020F0502020204030204" pitchFamily="34" charset="0"/>
                <a:cs typeface="Calibri" panose="020F0502020204030204" pitchFamily="34" charset="0"/>
              </a:rPr>
              <a:t>szersze wykorzystanie</a:t>
            </a:r>
            <a:r>
              <a:rPr lang="pl-PL" sz="2400" dirty="0"/>
              <a:t>, niż w okresie 2014-2020.</a:t>
            </a:r>
          </a:p>
          <a:p>
            <a:r>
              <a:rPr lang="pl-PL" sz="2400" dirty="0"/>
              <a:t>Kluczowa zmiana to </a:t>
            </a:r>
            <a:r>
              <a:rPr lang="pl-PL" sz="2400" b="1" dirty="0">
                <a:solidFill>
                  <a:srgbClr val="009900"/>
                </a:solidFill>
                <a:latin typeface="Calibri" panose="020F0502020204030204" pitchFamily="34" charset="0"/>
                <a:cs typeface="Calibri" panose="020F0502020204030204" pitchFamily="34" charset="0"/>
              </a:rPr>
              <a:t>możliwość łączenia IF z finansowaniem bezzwrotnym</a:t>
            </a:r>
            <a:r>
              <a:rPr lang="pl-PL" sz="2400" dirty="0"/>
              <a:t> (przewaga części zwrotnej, wdrażanie przez pośredników finansowych, stosowanie przepisów dotyczących IF).</a:t>
            </a:r>
          </a:p>
          <a:p>
            <a:r>
              <a:rPr lang="pl-PL" sz="2400" dirty="0"/>
              <a:t>W rezultacie możliwość </a:t>
            </a:r>
            <a:r>
              <a:rPr lang="pl-PL" sz="2400" b="1" dirty="0">
                <a:solidFill>
                  <a:srgbClr val="0000FF"/>
                </a:solidFill>
                <a:latin typeface="Calibri" panose="020F0502020204030204" pitchFamily="34" charset="0"/>
                <a:cs typeface="Calibri" panose="020F0502020204030204" pitchFamily="34" charset="0"/>
              </a:rPr>
              <a:t>elastycznego konstruowania instrumentów wsparcia</a:t>
            </a:r>
            <a:r>
              <a:rPr lang="pl-PL" sz="2400" dirty="0"/>
              <a:t>: „czysty” instrument finansowy, IF z 10% udziałem dotacji, IF z 30% udziałem dotacji, „czysta” dotacja.</a:t>
            </a:r>
          </a:p>
          <a:p>
            <a:r>
              <a:rPr lang="pl-PL" sz="2400" dirty="0"/>
              <a:t>Wybór pośredników w trybie </a:t>
            </a:r>
            <a:r>
              <a:rPr lang="pl-PL" sz="2400" b="1" dirty="0">
                <a:solidFill>
                  <a:srgbClr val="009900"/>
                </a:solidFill>
                <a:latin typeface="Calibri" panose="020F0502020204030204" pitchFamily="34" charset="0"/>
                <a:cs typeface="Calibri" panose="020F0502020204030204" pitchFamily="34" charset="0"/>
              </a:rPr>
              <a:t>prawa zamówień publicznych</a:t>
            </a:r>
            <a:r>
              <a:rPr lang="pl-PL" sz="2400" b="1" dirty="0">
                <a:solidFill>
                  <a:srgbClr val="0000FF"/>
                </a:solidFill>
                <a:latin typeface="Calibri" panose="020F0502020204030204" pitchFamily="34" charset="0"/>
                <a:cs typeface="Calibri" panose="020F0502020204030204" pitchFamily="34" charset="0"/>
              </a:rPr>
              <a:t> </a:t>
            </a:r>
            <a:r>
              <a:rPr lang="pl-PL" sz="2400" dirty="0"/>
              <a:t>(tak jak dotąd).</a:t>
            </a:r>
          </a:p>
          <a:p>
            <a:r>
              <a:rPr lang="pl-PL" sz="2400" dirty="0"/>
              <a:t>Zasadniczą bariera wdrożeniową pozostaje ograniczona skłonność do pełnienia roli pośrednika finansowego i </a:t>
            </a:r>
            <a:r>
              <a:rPr lang="pl-PL" sz="2400" b="1" dirty="0">
                <a:solidFill>
                  <a:srgbClr val="0000FF"/>
                </a:solidFill>
                <a:latin typeface="Calibri" panose="020F0502020204030204" pitchFamily="34" charset="0"/>
                <a:cs typeface="Calibri" panose="020F0502020204030204" pitchFamily="34" charset="0"/>
              </a:rPr>
              <a:t>potencjał potencjalnych pośredników. </a:t>
            </a:r>
          </a:p>
          <a:p>
            <a:endParaRPr lang="pl-PL" sz="2400" b="1" dirty="0">
              <a:solidFill>
                <a:srgbClr val="0000FF"/>
              </a:solidFill>
              <a:latin typeface="Calibri" panose="020F0502020204030204" pitchFamily="34" charset="0"/>
              <a:cs typeface="Calibri" panose="020F0502020204030204" pitchFamily="34" charset="0"/>
            </a:endParaRP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fld id="{89092D38-02B6-46AA-A7F7-47DE94434F63}" type="slidenum">
              <a:rPr lang="pl-PL" smtClean="0"/>
              <a:t>5</a:t>
            </a:fld>
            <a:endParaRPr lang="pl-PL"/>
          </a:p>
        </p:txBody>
      </p:sp>
    </p:spTree>
    <p:extLst>
      <p:ext uri="{BB962C8B-B14F-4D97-AF65-F5344CB8AC3E}">
        <p14:creationId xmlns:p14="http://schemas.microsoft.com/office/powerpoint/2010/main" val="38353506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lstStyle/>
          <a:p>
            <a:pPr marL="268288"/>
            <a:r>
              <a:rPr lang="pl-PL" sz="2800" b="1" dirty="0">
                <a:solidFill>
                  <a:schemeClr val="bg1"/>
                </a:solidFill>
              </a:rPr>
              <a:t>Inicjatywa JESSICA – perspektywa 2007-2013 – doświadczenia </a:t>
            </a:r>
            <a:r>
              <a:rPr lang="pl-PL" sz="1200" b="1" dirty="0">
                <a:solidFill>
                  <a:schemeClr val="bg1"/>
                </a:solidFill>
              </a:rPr>
              <a:t>1/5</a:t>
            </a:r>
            <a:endParaRPr lang="pl-PL" sz="2800" b="1" dirty="0">
              <a:highlight>
                <a:srgbClr val="FFFF00"/>
              </a:highlight>
            </a:endParaRP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657884"/>
            <a:ext cx="11614076" cy="4130910"/>
          </a:xfrm>
        </p:spPr>
        <p:txBody>
          <a:bodyPr>
            <a:normAutofit/>
          </a:bodyPr>
          <a:lstStyle/>
          <a:p>
            <a:r>
              <a:rPr lang="pl-PL" sz="2400" b="1" dirty="0">
                <a:solidFill>
                  <a:srgbClr val="0000FF"/>
                </a:solidFill>
                <a:latin typeface="Calibri" panose="020F0502020204030204" pitchFamily="34" charset="0"/>
                <a:cs typeface="Calibri" panose="020F0502020204030204" pitchFamily="34" charset="0"/>
              </a:rPr>
              <a:t>Doświadczenia z wdrażania są pozytywne</a:t>
            </a:r>
            <a:r>
              <a:rPr lang="pl-PL" sz="2400" dirty="0"/>
              <a:t>: oferta była dobrze dobrana, a występujące problemy miały charakter wdrożeniowy (opóźnienia, biurokracja, współwystępowanie pożyczek z finansowaniem bezzwrotnym).</a:t>
            </a:r>
          </a:p>
          <a:p>
            <a:r>
              <a:rPr lang="pl-PL" sz="2400" dirty="0"/>
              <a:t>Intensywność realnego </a:t>
            </a:r>
            <a:r>
              <a:rPr lang="pl-PL" sz="2400" b="1" dirty="0">
                <a:solidFill>
                  <a:srgbClr val="009900"/>
                </a:solidFill>
                <a:latin typeface="Calibri" panose="020F0502020204030204" pitchFamily="34" charset="0"/>
                <a:cs typeface="Calibri" panose="020F0502020204030204" pitchFamily="34" charset="0"/>
              </a:rPr>
              <a:t>oddziaływania na społeczność </a:t>
            </a:r>
            <a:r>
              <a:rPr lang="pl-PL" sz="2400" dirty="0"/>
              <a:t>lokalną a także trwałość zaproponowanych działań o charakterze społecznym </a:t>
            </a:r>
            <a:r>
              <a:rPr lang="pl-PL" sz="2400" b="1" dirty="0">
                <a:solidFill>
                  <a:srgbClr val="009900"/>
                </a:solidFill>
                <a:latin typeface="Calibri" panose="020F0502020204030204" pitchFamily="34" charset="0"/>
                <a:cs typeface="Calibri" panose="020F0502020204030204" pitchFamily="34" charset="0"/>
              </a:rPr>
              <a:t>nie zawsze była wystarczająca</a:t>
            </a:r>
            <a:r>
              <a:rPr lang="pl-PL" sz="2400" dirty="0"/>
              <a:t>.</a:t>
            </a:r>
          </a:p>
          <a:p>
            <a:r>
              <a:rPr lang="pl-PL" sz="2400" dirty="0"/>
              <a:t>Częściowo wdrażanie </a:t>
            </a:r>
            <a:r>
              <a:rPr lang="pl-PL" sz="2400" b="1" dirty="0">
                <a:solidFill>
                  <a:srgbClr val="0000FF"/>
                </a:solidFill>
                <a:latin typeface="Calibri" panose="020F0502020204030204" pitchFamily="34" charset="0"/>
                <a:cs typeface="Calibri" panose="020F0502020204030204" pitchFamily="34" charset="0"/>
              </a:rPr>
              <a:t>pokryło się czasowo </a:t>
            </a:r>
            <a:r>
              <a:rPr lang="pl-PL" sz="2400" dirty="0"/>
              <a:t>z dostępnością środków </a:t>
            </a:r>
            <a:r>
              <a:rPr lang="pl-PL" sz="2400" b="1" dirty="0">
                <a:solidFill>
                  <a:srgbClr val="0000FF"/>
                </a:solidFill>
                <a:latin typeface="Calibri" panose="020F0502020204030204" pitchFamily="34" charset="0"/>
                <a:cs typeface="Calibri" panose="020F0502020204030204" pitchFamily="34" charset="0"/>
              </a:rPr>
              <a:t>dotacyjnych</a:t>
            </a:r>
            <a:r>
              <a:rPr lang="pl-PL" sz="2400" dirty="0"/>
              <a:t> na rewitalizację, przez co początkowo absorpcja środków przebiegała wolniej niż zakładano.</a:t>
            </a:r>
          </a:p>
          <a:p>
            <a:r>
              <a:rPr lang="pl-PL" sz="2400" dirty="0"/>
              <a:t>Podmioty korzystające z Inicjatywy JESSICA w wielu przypadkach miały niewystarczającą zdolność kredytową dla dostępnych na rynku kredytów komercyjnych, o znacznie krótszej zapadalności – co oznacza, że </a:t>
            </a:r>
            <a:r>
              <a:rPr lang="pl-PL" sz="2400" b="1" dirty="0">
                <a:solidFill>
                  <a:srgbClr val="009900"/>
                </a:solidFill>
                <a:latin typeface="Calibri" panose="020F0502020204030204" pitchFamily="34" charset="0"/>
                <a:cs typeface="Calibri" panose="020F0502020204030204" pitchFamily="34" charset="0"/>
              </a:rPr>
              <a:t>wsparcie trafiło także do podmiotów w luce finansowej</a:t>
            </a:r>
            <a:r>
              <a:rPr lang="pl-PL" sz="2400" dirty="0"/>
              <a:t>.</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fld id="{89092D38-02B6-46AA-A7F7-47DE94434F63}" type="slidenum">
              <a:rPr lang="pl-PL" smtClean="0"/>
              <a:t>6</a:t>
            </a:fld>
            <a:endParaRPr lang="pl-PL"/>
          </a:p>
        </p:txBody>
      </p:sp>
    </p:spTree>
    <p:extLst>
      <p:ext uri="{BB962C8B-B14F-4D97-AF65-F5344CB8AC3E}">
        <p14:creationId xmlns:p14="http://schemas.microsoft.com/office/powerpoint/2010/main" val="164552086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lstStyle/>
          <a:p>
            <a:pPr marL="268288"/>
            <a:r>
              <a:rPr lang="pl-PL" sz="2800" b="1" dirty="0">
                <a:solidFill>
                  <a:schemeClr val="bg1"/>
                </a:solidFill>
              </a:rPr>
              <a:t>Inicjatywa JEREMIE – perspektywa 2007-2013 – doświadczenia </a:t>
            </a:r>
            <a:r>
              <a:rPr lang="pl-PL" sz="1200" b="1" dirty="0">
                <a:solidFill>
                  <a:schemeClr val="bg1"/>
                </a:solidFill>
              </a:rPr>
              <a:t>2/5</a:t>
            </a:r>
            <a:endParaRPr lang="pl-PL" sz="1200" b="1" dirty="0">
              <a:highlight>
                <a:srgbClr val="00FFFF"/>
              </a:highlight>
            </a:endParaRP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657884"/>
            <a:ext cx="11614076" cy="4130910"/>
          </a:xfrm>
        </p:spPr>
        <p:txBody>
          <a:bodyPr>
            <a:normAutofit/>
          </a:bodyPr>
          <a:lstStyle/>
          <a:p>
            <a:r>
              <a:rPr lang="pl-PL" sz="2400" dirty="0"/>
              <a:t>Kluczowa dla zdobycia </a:t>
            </a:r>
            <a:r>
              <a:rPr lang="pl-PL" sz="2400" b="1" dirty="0">
                <a:solidFill>
                  <a:srgbClr val="0000FF"/>
                </a:solidFill>
                <a:latin typeface="Calibri" panose="020F0502020204030204" pitchFamily="34" charset="0"/>
                <a:cs typeface="Calibri" panose="020F0502020204030204" pitchFamily="34" charset="0"/>
              </a:rPr>
              <a:t>odpowiednich doświadczeń </a:t>
            </a:r>
            <a:r>
              <a:rPr lang="pl-PL" sz="2400" dirty="0"/>
              <a:t>pod kątem okresu 2014-2020.</a:t>
            </a:r>
          </a:p>
          <a:p>
            <a:r>
              <a:rPr lang="pl-PL" sz="2400" dirty="0"/>
              <a:t>Dobre skojarzenia i wysoka </a:t>
            </a:r>
            <a:r>
              <a:rPr lang="pl-PL" sz="2400" b="1" dirty="0">
                <a:solidFill>
                  <a:srgbClr val="009900"/>
                </a:solidFill>
                <a:latin typeface="Calibri" panose="020F0502020204030204" pitchFamily="34" charset="0"/>
                <a:cs typeface="Calibri" panose="020F0502020204030204" pitchFamily="34" charset="0"/>
              </a:rPr>
              <a:t>rozpoznawalność nazwy JEREMIE</a:t>
            </a:r>
            <a:r>
              <a:rPr lang="pl-PL" sz="2400" dirty="0"/>
              <a:t>, stąd i jej słuszne stosowanie w okresie 2014-2020.</a:t>
            </a:r>
          </a:p>
          <a:p>
            <a:r>
              <a:rPr lang="pl-PL" sz="2400" dirty="0"/>
              <a:t>Stosunkowo skuteczne i dobrze oceniane </a:t>
            </a:r>
            <a:r>
              <a:rPr lang="pl-PL" sz="2400" b="1" dirty="0">
                <a:solidFill>
                  <a:srgbClr val="0000FF"/>
                </a:solidFill>
                <a:latin typeface="Calibri" panose="020F0502020204030204" pitchFamily="34" charset="0"/>
                <a:cs typeface="Calibri" panose="020F0502020204030204" pitchFamily="34" charset="0"/>
              </a:rPr>
              <a:t>działania promocyjno-informacyjne</a:t>
            </a:r>
            <a:r>
              <a:rPr lang="pl-PL" sz="2400" dirty="0"/>
              <a:t>.</a:t>
            </a:r>
          </a:p>
          <a:p>
            <a:r>
              <a:rPr lang="pl-PL" sz="2400" dirty="0"/>
              <a:t>Relatywnie duży udział ostatecznych odbiorców, pochodzących z </a:t>
            </a:r>
            <a:r>
              <a:rPr lang="pl-PL" sz="2400" b="1" dirty="0">
                <a:solidFill>
                  <a:srgbClr val="009900"/>
                </a:solidFill>
                <a:latin typeface="Calibri" panose="020F0502020204030204" pitchFamily="34" charset="0"/>
                <a:cs typeface="Calibri" panose="020F0502020204030204" pitchFamily="34" charset="0"/>
              </a:rPr>
              <a:t>powiatów o niskim poziomie aktywności gospodarczej.</a:t>
            </a:r>
          </a:p>
          <a:p>
            <a:r>
              <a:rPr lang="pl-PL" sz="2400" dirty="0"/>
              <a:t>Wysoka efektywność wsparcia – województwo zachodniopomorskie znalazło się </a:t>
            </a:r>
            <a:r>
              <a:rPr lang="pl-PL" sz="2400" b="1" dirty="0">
                <a:solidFill>
                  <a:srgbClr val="0000FF"/>
                </a:solidFill>
                <a:latin typeface="Calibri" panose="020F0502020204030204" pitchFamily="34" charset="0"/>
                <a:cs typeface="Calibri" panose="020F0502020204030204" pitchFamily="34" charset="0"/>
              </a:rPr>
              <a:t>na drugim miejscu</a:t>
            </a:r>
            <a:r>
              <a:rPr lang="pl-PL" sz="2400" dirty="0"/>
              <a:t>, jeżeli chodzi o wartość finansowania zwrotnego w ramach odpowiedniego regionalnego programu operacyjnego, w przeliczeniu na jedną firmę sektora MŚP.</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fld id="{89092D38-02B6-46AA-A7F7-47DE94434F63}" type="slidenum">
              <a:rPr lang="pl-PL" smtClean="0"/>
              <a:t>7</a:t>
            </a:fld>
            <a:endParaRPr lang="pl-PL"/>
          </a:p>
        </p:txBody>
      </p:sp>
    </p:spTree>
    <p:extLst>
      <p:ext uri="{BB962C8B-B14F-4D97-AF65-F5344CB8AC3E}">
        <p14:creationId xmlns:p14="http://schemas.microsoft.com/office/powerpoint/2010/main" val="8875614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lstStyle/>
          <a:p>
            <a:pPr marL="268288"/>
            <a:r>
              <a:rPr lang="pl-PL" sz="2800" b="1" dirty="0">
                <a:solidFill>
                  <a:schemeClr val="bg1"/>
                </a:solidFill>
              </a:rPr>
              <a:t>Działanie 1.9 – perspektywa 2014-2020 – doświadczenia </a:t>
            </a:r>
            <a:r>
              <a:rPr lang="pl-PL" sz="1200" b="1" dirty="0">
                <a:solidFill>
                  <a:schemeClr val="bg1"/>
                </a:solidFill>
              </a:rPr>
              <a:t>3/5</a:t>
            </a:r>
            <a:r>
              <a:rPr lang="pl-PL" sz="2800" b="1" dirty="0">
                <a:solidFill>
                  <a:schemeClr val="bg1"/>
                </a:solidFill>
              </a:rPr>
              <a:t> </a:t>
            </a:r>
            <a:endParaRPr lang="pl-PL" sz="2800" b="1" dirty="0">
              <a:highlight>
                <a:srgbClr val="00FFFF"/>
              </a:highlight>
            </a:endParaRP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657884"/>
            <a:ext cx="11614076" cy="4130910"/>
          </a:xfrm>
        </p:spPr>
        <p:txBody>
          <a:bodyPr>
            <a:normAutofit/>
          </a:bodyPr>
          <a:lstStyle/>
          <a:p>
            <a:r>
              <a:rPr lang="pl-PL" sz="2400" dirty="0"/>
              <a:t>Korzystna ocena oferowanych instrumentów finansowych przez przedsiębiorców; jak zwykle kluczowe </a:t>
            </a:r>
            <a:r>
              <a:rPr lang="pl-PL" sz="2400" b="1" dirty="0">
                <a:solidFill>
                  <a:srgbClr val="0000FF"/>
                </a:solidFill>
                <a:latin typeface="Calibri" panose="020F0502020204030204" pitchFamily="34" charset="0"/>
                <a:cs typeface="Calibri" panose="020F0502020204030204" pitchFamily="34" charset="0"/>
              </a:rPr>
              <a:t>aspekty finansowe </a:t>
            </a:r>
            <a:r>
              <a:rPr lang="pl-PL" sz="2400" dirty="0"/>
              <a:t>(brak prowizji, niskie oprocentowanie), ale także </a:t>
            </a:r>
            <a:r>
              <a:rPr lang="pl-PL" sz="2400" b="1" dirty="0">
                <a:solidFill>
                  <a:srgbClr val="0000FF"/>
                </a:solidFill>
                <a:latin typeface="Calibri" panose="020F0502020204030204" pitchFamily="34" charset="0"/>
                <a:cs typeface="Calibri" panose="020F0502020204030204" pitchFamily="34" charset="0"/>
              </a:rPr>
              <a:t>indywidualne podejście </a:t>
            </a:r>
            <a:r>
              <a:rPr lang="pl-PL" sz="2400" dirty="0"/>
              <a:t>personelu pośredników finansowych.</a:t>
            </a:r>
          </a:p>
          <a:p>
            <a:r>
              <a:rPr lang="pl-PL" sz="2400" dirty="0"/>
              <a:t>Generalnie </a:t>
            </a:r>
            <a:r>
              <a:rPr lang="pl-PL" sz="2400" b="1" dirty="0">
                <a:solidFill>
                  <a:srgbClr val="009900"/>
                </a:solidFill>
                <a:latin typeface="Calibri" panose="020F0502020204030204" pitchFamily="34" charset="0"/>
                <a:cs typeface="Calibri" panose="020F0502020204030204" pitchFamily="34" charset="0"/>
              </a:rPr>
              <a:t>dobre doświadczenia </a:t>
            </a:r>
            <a:r>
              <a:rPr lang="pl-PL" sz="2400" dirty="0"/>
              <a:t>z wymogami, dotyczącymi przeznaczenia określonej części portfela dla poszczególnych grup odbiorców (szczególnie dla podmiotów działających w sferze turystyki).</a:t>
            </a:r>
          </a:p>
          <a:p>
            <a:r>
              <a:rPr lang="pl-PL" sz="2400" dirty="0"/>
              <a:t>Dzięki zastosowanym rozwiązaniom formalnym, znacząca liczba i wartość pożyczek udzielona w </a:t>
            </a:r>
            <a:r>
              <a:rPr lang="pl-PL" sz="2400" b="1" dirty="0">
                <a:solidFill>
                  <a:srgbClr val="0000FF"/>
                </a:solidFill>
                <a:latin typeface="Calibri" panose="020F0502020204030204" pitchFamily="34" charset="0"/>
                <a:cs typeface="Calibri" panose="020F0502020204030204" pitchFamily="34" charset="0"/>
              </a:rPr>
              <a:t>powiatach o niskim poziomie rozwoju gospodarczego</a:t>
            </a:r>
            <a:r>
              <a:rPr lang="pl-PL" sz="2400" dirty="0"/>
              <a:t>.</a:t>
            </a:r>
          </a:p>
          <a:p>
            <a:r>
              <a:rPr lang="pl-PL" sz="2400" dirty="0"/>
              <a:t>Przedstawiciele pośredników postulowali w przyszłości </a:t>
            </a:r>
            <a:r>
              <a:rPr lang="pl-PL" sz="2400" b="1" dirty="0">
                <a:solidFill>
                  <a:srgbClr val="009900"/>
                </a:solidFill>
                <a:latin typeface="Calibri" panose="020F0502020204030204" pitchFamily="34" charset="0"/>
                <a:cs typeface="Calibri" panose="020F0502020204030204" pitchFamily="34" charset="0"/>
              </a:rPr>
              <a:t>wydłużenie czasu na rozliczenie pożyczki oraz stosowanie rynkowego oprocentowania wkładu własnego pośrednika finansowego.</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fld id="{89092D38-02B6-46AA-A7F7-47DE94434F63}" type="slidenum">
              <a:rPr lang="pl-PL" smtClean="0"/>
              <a:t>8</a:t>
            </a:fld>
            <a:endParaRPr lang="pl-PL"/>
          </a:p>
        </p:txBody>
      </p:sp>
    </p:spTree>
    <p:extLst>
      <p:ext uri="{BB962C8B-B14F-4D97-AF65-F5344CB8AC3E}">
        <p14:creationId xmlns:p14="http://schemas.microsoft.com/office/powerpoint/2010/main" val="4331490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ytuł 1">
            <a:extLst>
              <a:ext uri="{FF2B5EF4-FFF2-40B4-BE49-F238E27FC236}">
                <a16:creationId xmlns:a16="http://schemas.microsoft.com/office/drawing/2014/main" id="{D7185152-977C-4163-963D-FEC38D0FA56B}"/>
              </a:ext>
            </a:extLst>
          </p:cNvPr>
          <p:cNvSpPr>
            <a:spLocks noGrp="1"/>
          </p:cNvSpPr>
          <p:nvPr>
            <p:ph type="title"/>
          </p:nvPr>
        </p:nvSpPr>
        <p:spPr>
          <a:xfrm>
            <a:off x="0" y="255058"/>
            <a:ext cx="12192000" cy="1080000"/>
          </a:xfrm>
          <a:solidFill>
            <a:schemeClr val="accent1">
              <a:lumMod val="75000"/>
            </a:schemeClr>
          </a:solidFill>
        </p:spPr>
        <p:txBody>
          <a:bodyPr/>
          <a:lstStyle/>
          <a:p>
            <a:pPr marL="268288"/>
            <a:r>
              <a:rPr lang="pl-PL" sz="2800" b="1" dirty="0">
                <a:solidFill>
                  <a:schemeClr val="bg1"/>
                </a:solidFill>
              </a:rPr>
              <a:t>Działanie 1.17 – perspektywa 2014-2020 – doświadczenia </a:t>
            </a:r>
            <a:r>
              <a:rPr lang="pl-PL" sz="1200" b="1" dirty="0">
                <a:solidFill>
                  <a:schemeClr val="bg1"/>
                </a:solidFill>
              </a:rPr>
              <a:t>4/5</a:t>
            </a:r>
            <a:r>
              <a:rPr lang="pl-PL" sz="2800" b="1" dirty="0">
                <a:solidFill>
                  <a:schemeClr val="bg1"/>
                </a:solidFill>
              </a:rPr>
              <a:t> </a:t>
            </a:r>
            <a:endParaRPr lang="pl-PL" sz="2800" b="1" dirty="0">
              <a:highlight>
                <a:srgbClr val="C0C0C0"/>
              </a:highlight>
            </a:endParaRPr>
          </a:p>
        </p:txBody>
      </p:sp>
      <p:sp>
        <p:nvSpPr>
          <p:cNvPr id="3" name="Symbol zastępczy zawartości 2">
            <a:extLst>
              <a:ext uri="{FF2B5EF4-FFF2-40B4-BE49-F238E27FC236}">
                <a16:creationId xmlns:a16="http://schemas.microsoft.com/office/drawing/2014/main" id="{48CD48E7-BD6B-4EF9-A4BB-9820E980454D}"/>
              </a:ext>
            </a:extLst>
          </p:cNvPr>
          <p:cNvSpPr>
            <a:spLocks noGrp="1"/>
          </p:cNvSpPr>
          <p:nvPr>
            <p:ph idx="1"/>
          </p:nvPr>
        </p:nvSpPr>
        <p:spPr>
          <a:xfrm>
            <a:off x="337930" y="1521151"/>
            <a:ext cx="11386900" cy="4606184"/>
          </a:xfrm>
        </p:spPr>
        <p:txBody>
          <a:bodyPr>
            <a:noAutofit/>
          </a:bodyPr>
          <a:lstStyle/>
          <a:p>
            <a:pPr>
              <a:lnSpc>
                <a:spcPct val="100000"/>
              </a:lnSpc>
              <a:spcBef>
                <a:spcPts val="200"/>
              </a:spcBef>
              <a:spcAft>
                <a:spcPts val="600"/>
              </a:spcAft>
            </a:pPr>
            <a:r>
              <a:rPr lang="pl-PL" sz="2100" dirty="0">
                <a:effectLst/>
                <a:latin typeface="Calibri" panose="020F0502020204030204" pitchFamily="34" charset="0"/>
                <a:ea typeface="Calibri" panose="020F0502020204030204" pitchFamily="34" charset="0"/>
                <a:cs typeface="Times New Roman" panose="02020603050405020304" pitchFamily="18" charset="0"/>
              </a:rPr>
              <a:t>W ramach działania 1.17 wdrażany jest </a:t>
            </a:r>
            <a:r>
              <a:rPr lang="pl-PL" sz="2100" b="1"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instrument kapitałowy </a:t>
            </a:r>
            <a:r>
              <a:rPr lang="pl-PL" sz="2100" dirty="0">
                <a:effectLst/>
                <a:latin typeface="Calibri" panose="020F0502020204030204" pitchFamily="34" charset="0"/>
                <a:ea typeface="Calibri" panose="020F0502020204030204" pitchFamily="34" charset="0"/>
                <a:cs typeface="Times New Roman" panose="02020603050405020304" pitchFamily="18" charset="0"/>
              </a:rPr>
              <a:t>(kapitalizacja ok. 19,1 mln zł). </a:t>
            </a:r>
          </a:p>
          <a:p>
            <a:pPr>
              <a:lnSpc>
                <a:spcPct val="100000"/>
              </a:lnSpc>
              <a:spcBef>
                <a:spcPts val="200"/>
              </a:spcBef>
              <a:spcAft>
                <a:spcPts val="600"/>
              </a:spcAft>
            </a:pPr>
            <a:r>
              <a:rPr lang="pl-PL" sz="2100" dirty="0">
                <a:effectLst/>
                <a:latin typeface="Calibri" panose="020F0502020204030204" pitchFamily="34" charset="0"/>
                <a:ea typeface="Calibri" panose="020F0502020204030204" pitchFamily="34" charset="0"/>
                <a:cs typeface="Times New Roman" panose="02020603050405020304" pitchFamily="18" charset="0"/>
              </a:rPr>
              <a:t>Portfel inwestycyjny obejmuje </a:t>
            </a:r>
            <a:r>
              <a:rPr lang="pl-PL" sz="2100" b="1" dirty="0">
                <a:solidFill>
                  <a:srgbClr val="009900"/>
                </a:solidFill>
                <a:effectLst/>
                <a:latin typeface="Calibri" panose="020F0502020204030204" pitchFamily="34" charset="0"/>
                <a:ea typeface="Calibri" panose="020F0502020204030204" pitchFamily="34" charset="0"/>
                <a:cs typeface="Times New Roman" panose="02020603050405020304" pitchFamily="18" charset="0"/>
              </a:rPr>
              <a:t>60% kapitalizacji, jednak problematyczna jest liczba inwestycji</a:t>
            </a:r>
            <a:r>
              <a:rPr lang="pl-PL" sz="2100" dirty="0">
                <a:effectLst/>
                <a:latin typeface="Calibri" panose="020F0502020204030204" pitchFamily="34" charset="0"/>
                <a:ea typeface="Calibri" panose="020F0502020204030204" pitchFamily="34" charset="0"/>
                <a:cs typeface="Times New Roman" panose="02020603050405020304" pitchFamily="18" charset="0"/>
              </a:rPr>
              <a:t>, równa 8, wobec celu określonego na poziomie 26;  średnie dofinansowanie celu inwestycyjnego wynosi 1,43 mln zł – jest ponad trzykrotnie większe od średniej założonej w momencie wyboru pośrednika finansowego. </a:t>
            </a:r>
          </a:p>
          <a:p>
            <a:pPr>
              <a:lnSpc>
                <a:spcPct val="100000"/>
              </a:lnSpc>
              <a:spcBef>
                <a:spcPts val="200"/>
              </a:spcBef>
              <a:spcAft>
                <a:spcPts val="600"/>
              </a:spcAft>
            </a:pPr>
            <a:r>
              <a:rPr lang="pl-PL" sz="2100" dirty="0">
                <a:effectLst/>
                <a:latin typeface="Calibri" panose="020F0502020204030204" pitchFamily="34" charset="0"/>
                <a:ea typeface="Calibri" panose="020F0502020204030204" pitchFamily="34" charset="0"/>
                <a:cs typeface="Times New Roman" panose="02020603050405020304" pitchFamily="18" charset="0"/>
              </a:rPr>
              <a:t>Ukierunkowanie przedmiotowe inwestycji </a:t>
            </a:r>
            <a:r>
              <a:rPr lang="pl-PL" sz="2100" b="1" dirty="0">
                <a:solidFill>
                  <a:srgbClr val="0000FF"/>
                </a:solidFill>
                <a:effectLst/>
                <a:latin typeface="Calibri" panose="020F0502020204030204" pitchFamily="34" charset="0"/>
                <a:ea typeface="Calibri" panose="020F0502020204030204" pitchFamily="34" charset="0"/>
                <a:cs typeface="Times New Roman" panose="02020603050405020304" pitchFamily="18" charset="0"/>
              </a:rPr>
              <a:t>zgodne z założeniami </a:t>
            </a:r>
            <a:r>
              <a:rPr lang="pl-PL" sz="2100" dirty="0">
                <a:effectLst/>
                <a:latin typeface="Calibri" panose="020F0502020204030204" pitchFamily="34" charset="0"/>
                <a:ea typeface="Calibri" panose="020F0502020204030204" pitchFamily="34" charset="0"/>
                <a:cs typeface="Times New Roman" panose="02020603050405020304" pitchFamily="18" charset="0"/>
              </a:rPr>
              <a:t>– </a:t>
            </a:r>
            <a:r>
              <a:rPr lang="pl-PL" sz="2100" dirty="0">
                <a:effectLst/>
                <a:latin typeface="Calibri" panose="020F0502020204030204" pitchFamily="34" charset="0"/>
                <a:ea typeface="Calibri" panose="020F0502020204030204" pitchFamily="34" charset="0"/>
                <a:cs typeface="Calibri" panose="020F0502020204030204" pitchFamily="34" charset="0"/>
              </a:rPr>
              <a:t>tworzenie produktów w sferze ICT. </a:t>
            </a:r>
          </a:p>
          <a:p>
            <a:pPr>
              <a:lnSpc>
                <a:spcPct val="100000"/>
              </a:lnSpc>
              <a:spcBef>
                <a:spcPts val="200"/>
              </a:spcBef>
              <a:spcAft>
                <a:spcPts val="600"/>
              </a:spcAft>
            </a:pPr>
            <a:r>
              <a:rPr lang="pl-PL" sz="2100" dirty="0">
                <a:effectLst/>
                <a:latin typeface="Calibri" panose="020F0502020204030204" pitchFamily="34" charset="0"/>
                <a:ea typeface="Calibri" panose="020F0502020204030204" pitchFamily="34" charset="0"/>
                <a:cs typeface="Calibri" panose="020F0502020204030204" pitchFamily="34" charset="0"/>
              </a:rPr>
              <a:t>Z „regionalnym” instrumentem kapitałowym wiążą się </a:t>
            </a:r>
            <a:r>
              <a:rPr lang="pl-PL" sz="2100" b="1" dirty="0">
                <a:solidFill>
                  <a:srgbClr val="009900"/>
                </a:solidFill>
                <a:effectLst/>
                <a:latin typeface="Calibri" panose="020F0502020204030204" pitchFamily="34" charset="0"/>
                <a:ea typeface="Calibri" panose="020F0502020204030204" pitchFamily="34" charset="0"/>
                <a:cs typeface="Calibri" panose="020F0502020204030204" pitchFamily="34" charset="0"/>
              </a:rPr>
              <a:t>problemy dotyczące lokalizacji </a:t>
            </a:r>
            <a:r>
              <a:rPr lang="pl-PL" sz="2100" dirty="0">
                <a:effectLst/>
                <a:latin typeface="Calibri" panose="020F0502020204030204" pitchFamily="34" charset="0"/>
                <a:ea typeface="Calibri" panose="020F0502020204030204" pitchFamily="34" charset="0"/>
                <a:cs typeface="Calibri" panose="020F0502020204030204" pitchFamily="34" charset="0"/>
              </a:rPr>
              <a:t>inwestycji. </a:t>
            </a:r>
          </a:p>
          <a:p>
            <a:pPr>
              <a:lnSpc>
                <a:spcPct val="100000"/>
              </a:lnSpc>
              <a:spcBef>
                <a:spcPts val="200"/>
              </a:spcBef>
              <a:spcAft>
                <a:spcPts val="600"/>
              </a:spcAft>
            </a:pPr>
            <a:r>
              <a:rPr lang="pl-PL" sz="2100" dirty="0">
                <a:effectLst/>
                <a:latin typeface="Calibri" panose="020F0502020204030204" pitchFamily="34" charset="0"/>
                <a:ea typeface="Calibri" panose="020F0502020204030204" pitchFamily="34" charset="0"/>
                <a:cs typeface="Calibri" panose="020F0502020204030204" pitchFamily="34" charset="0"/>
              </a:rPr>
              <a:t>Doświadczenia są w zasadzie pozytywne - jednak instrument ma bardzo „butikowy” charakter – jego istnienie </a:t>
            </a:r>
            <a:r>
              <a:rPr lang="pl-PL" sz="2100" b="1" dirty="0">
                <a:solidFill>
                  <a:srgbClr val="0000FF"/>
                </a:solidFill>
                <a:effectLst/>
                <a:latin typeface="Calibri" panose="020F0502020204030204" pitchFamily="34" charset="0"/>
                <a:ea typeface="Calibri" panose="020F0502020204030204" pitchFamily="34" charset="0"/>
                <a:cs typeface="Calibri" panose="020F0502020204030204" pitchFamily="34" charset="0"/>
              </a:rPr>
              <a:t>nie powoduje jakościowej zmiany</a:t>
            </a:r>
            <a:r>
              <a:rPr lang="pl-PL" sz="2100" dirty="0">
                <a:effectLst/>
                <a:latin typeface="Calibri" panose="020F0502020204030204" pitchFamily="34" charset="0"/>
                <a:ea typeface="Calibri" panose="020F0502020204030204" pitchFamily="34" charset="0"/>
                <a:cs typeface="Calibri" panose="020F0502020204030204" pitchFamily="34" charset="0"/>
              </a:rPr>
              <a:t>.</a:t>
            </a:r>
          </a:p>
          <a:p>
            <a:pPr>
              <a:lnSpc>
                <a:spcPct val="100000"/>
              </a:lnSpc>
              <a:spcBef>
                <a:spcPts val="200"/>
              </a:spcBef>
              <a:spcAft>
                <a:spcPts val="600"/>
              </a:spcAft>
            </a:pPr>
            <a:r>
              <a:rPr lang="pl-PL" sz="2100" dirty="0">
                <a:effectLst/>
                <a:latin typeface="Calibri" panose="020F0502020204030204" pitchFamily="34" charset="0"/>
                <a:ea typeface="Calibri" panose="020F0502020204030204" pitchFamily="34" charset="0"/>
                <a:cs typeface="Calibri" panose="020F0502020204030204" pitchFamily="34" charset="0"/>
              </a:rPr>
              <a:t>W </a:t>
            </a:r>
            <a:r>
              <a:rPr lang="pl-PL" sz="2100" dirty="0">
                <a:effectLst/>
                <a:latin typeface="Calibri" panose="020F0502020204030204" pitchFamily="34" charset="0"/>
                <a:ea typeface="Calibri" panose="020F0502020204030204" pitchFamily="34" charset="0"/>
                <a:cs typeface="Times New Roman" panose="02020603050405020304" pitchFamily="18" charset="0"/>
              </a:rPr>
              <a:t>świetle planowanego wsparcia instrumentów kapitałowych ze szczebla centralnego (FENG 2021-2017) – </a:t>
            </a:r>
            <a:r>
              <a:rPr lang="pl-PL" sz="2100" b="1" dirty="0">
                <a:solidFill>
                  <a:srgbClr val="009900"/>
                </a:solidFill>
                <a:effectLst/>
                <a:latin typeface="Calibri" panose="020F0502020204030204" pitchFamily="34" charset="0"/>
                <a:ea typeface="Calibri" panose="020F0502020204030204" pitchFamily="34" charset="0"/>
                <a:cs typeface="Times New Roman" panose="02020603050405020304" pitchFamily="18" charset="0"/>
              </a:rPr>
              <a:t>nie wydaje się, aby wskazana była kontynuacja </a:t>
            </a:r>
            <a:r>
              <a:rPr lang="pl-PL" sz="2100" dirty="0">
                <a:effectLst/>
                <a:latin typeface="Calibri" panose="020F0502020204030204" pitchFamily="34" charset="0"/>
                <a:ea typeface="Calibri" panose="020F0502020204030204" pitchFamily="34" charset="0"/>
                <a:cs typeface="Times New Roman" panose="02020603050405020304" pitchFamily="18" charset="0"/>
              </a:rPr>
              <a:t>instrumentu kapitałowego w województwie zachodniopomorskim.</a:t>
            </a:r>
          </a:p>
        </p:txBody>
      </p:sp>
      <p:sp>
        <p:nvSpPr>
          <p:cNvPr id="6" name="Symbol zastępczy numeru slajdu 5">
            <a:extLst>
              <a:ext uri="{FF2B5EF4-FFF2-40B4-BE49-F238E27FC236}">
                <a16:creationId xmlns:a16="http://schemas.microsoft.com/office/drawing/2014/main" id="{998FF70A-7F44-439C-801F-B442C378FBEB}"/>
              </a:ext>
            </a:extLst>
          </p:cNvPr>
          <p:cNvSpPr>
            <a:spLocks noGrp="1"/>
          </p:cNvSpPr>
          <p:nvPr>
            <p:ph type="sldNum" sz="quarter" idx="12"/>
          </p:nvPr>
        </p:nvSpPr>
        <p:spPr/>
        <p:txBody>
          <a:bodyPr/>
          <a:lstStyle/>
          <a:p>
            <a:fld id="{89092D38-02B6-46AA-A7F7-47DE94434F63}" type="slidenum">
              <a:rPr lang="pl-PL" smtClean="0"/>
              <a:t>9</a:t>
            </a:fld>
            <a:endParaRPr lang="pl-PL"/>
          </a:p>
        </p:txBody>
      </p:sp>
    </p:spTree>
    <p:extLst>
      <p:ext uri="{BB962C8B-B14F-4D97-AF65-F5344CB8AC3E}">
        <p14:creationId xmlns:p14="http://schemas.microsoft.com/office/powerpoint/2010/main" val="1489075270"/>
      </p:ext>
    </p:extLst>
  </p:cSld>
  <p:clrMapOvr>
    <a:masterClrMapping/>
  </p:clrMapOvr>
</p:sld>
</file>

<file path=ppt/theme/theme1.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Motyw pakietu Office">
  <a:themeElements>
    <a:clrScheme name="Pakiet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akiet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Pakiet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1890</TotalTime>
  <Words>5593</Words>
  <Application>Microsoft Office PowerPoint</Application>
  <PresentationFormat>Panoramiczny</PresentationFormat>
  <Paragraphs>519</Paragraphs>
  <Slides>39</Slides>
  <Notes>0</Notes>
  <HiddenSlides>0</HiddenSlides>
  <MMClips>0</MMClips>
  <ScaleCrop>false</ScaleCrop>
  <HeadingPairs>
    <vt:vector size="6" baseType="variant">
      <vt:variant>
        <vt:lpstr>Używane czcionki</vt:lpstr>
      </vt:variant>
      <vt:variant>
        <vt:i4>4</vt:i4>
      </vt:variant>
      <vt:variant>
        <vt:lpstr>Motyw</vt:lpstr>
      </vt:variant>
      <vt:variant>
        <vt:i4>1</vt:i4>
      </vt:variant>
      <vt:variant>
        <vt:lpstr>Tytuły slajdów</vt:lpstr>
      </vt:variant>
      <vt:variant>
        <vt:i4>39</vt:i4>
      </vt:variant>
    </vt:vector>
  </HeadingPairs>
  <TitlesOfParts>
    <vt:vector size="44" baseType="lpstr">
      <vt:lpstr>Arial</vt:lpstr>
      <vt:lpstr>Calibri</vt:lpstr>
      <vt:lpstr>Calibri Light</vt:lpstr>
      <vt:lpstr>Courier New</vt:lpstr>
      <vt:lpstr>Motyw pakietu Office</vt:lpstr>
      <vt:lpstr>Ocena ex ante instrumentów finansowych wdrażanych w województwie zachodniopomorskim w latach 2021-2027 Prezentacja – Raport cząstkowy 1</vt:lpstr>
      <vt:lpstr>Cele badania i koncepcja badania</vt:lpstr>
      <vt:lpstr>Moduły badawcze (M1 + M2)</vt:lpstr>
      <vt:lpstr>Metody i techniki badawcze</vt:lpstr>
      <vt:lpstr>Instrumenty finansowe w okresie 2021-2027</vt:lpstr>
      <vt:lpstr>Inicjatywa JESSICA – perspektywa 2007-2013 – doświadczenia 1/5</vt:lpstr>
      <vt:lpstr>Inicjatywa JEREMIE – perspektywa 2007-2013 – doświadczenia 2/5</vt:lpstr>
      <vt:lpstr>Działanie 1.9 – perspektywa 2014-2020 – doświadczenia 3/5 </vt:lpstr>
      <vt:lpstr>Działanie 1.17 – perspektywa 2014-2020 – doświadczenia 4/5 </vt:lpstr>
      <vt:lpstr>Działanie 6.4 – perspektywa 2014-2020 – doświadczenia 5/5</vt:lpstr>
      <vt:lpstr>Dostępność i znaczenie środków zwracanych w województwie zachodniopomorskim</vt:lpstr>
      <vt:lpstr>Luka finansowa – MŚP i sektor mieszkaniowy 1/2</vt:lpstr>
      <vt:lpstr>Luka finansowa – jednostki samorządu terytorialnego 2/2</vt:lpstr>
      <vt:lpstr>Ocena zasadności stosowania instrumentów finansowych w FE WZ 2014-2020</vt:lpstr>
      <vt:lpstr>CP1 – nowoczesna, innowacyjna gospodarka 1/4</vt:lpstr>
      <vt:lpstr>CP1 – nowoczesna, innowacyjna gospodarka 2/4</vt:lpstr>
      <vt:lpstr>CP1 – nowoczesna, innowacyjna gospodarka 3/4</vt:lpstr>
      <vt:lpstr>CP1 – nowoczesna, innowacyjna gospodarka 4/4</vt:lpstr>
      <vt:lpstr>CP2 – energetyka 1/2</vt:lpstr>
      <vt:lpstr>CP2 – energetyka 2/2</vt:lpstr>
      <vt:lpstr>CP2 – środowisko 1/5 </vt:lpstr>
      <vt:lpstr>CP2 – środowisko 2/5 </vt:lpstr>
      <vt:lpstr>CP2 – środowisko 3/5 </vt:lpstr>
      <vt:lpstr>CP2 – środowisko 4/5</vt:lpstr>
      <vt:lpstr>CP2 – środowisko 5/5 </vt:lpstr>
      <vt:lpstr>CP2 – silniejszy wymiar społeczny 1/4</vt:lpstr>
      <vt:lpstr>CP2 – silniejszy wymiar społeczny 2/4</vt:lpstr>
      <vt:lpstr>CP2 – silniejszy wymiar społeczny 3/4</vt:lpstr>
      <vt:lpstr>CP2 – silniejszy wymiar społeczny 4/4 </vt:lpstr>
      <vt:lpstr>CP5 – rewitalizacja</vt:lpstr>
      <vt:lpstr>CP EFS+ – rynek pracy</vt:lpstr>
      <vt:lpstr>Konkluzje dotyczące potencjału pośredników finansowych</vt:lpstr>
      <vt:lpstr>Ocena potencjału pośredników finansowych – wnioski</vt:lpstr>
      <vt:lpstr>Rekomendacje</vt:lpstr>
      <vt:lpstr>Rekomendacje (1+2)</vt:lpstr>
      <vt:lpstr>Rekomendacje (3+4)</vt:lpstr>
      <vt:lpstr>Rekomendacje (5+6)</vt:lpstr>
      <vt:lpstr>Rekomendacje (7)</vt:lpstr>
      <vt:lpstr>Prezentacja programu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Prezentacja programu PowerPoint</dc:title>
  <dc:creator>Magda Oska</dc:creator>
  <cp:lastModifiedBy>Maciej Gajewski</cp:lastModifiedBy>
  <cp:revision>154</cp:revision>
  <cp:lastPrinted>2021-05-23T15:18:20Z</cp:lastPrinted>
  <dcterms:created xsi:type="dcterms:W3CDTF">2020-08-25T18:07:05Z</dcterms:created>
  <dcterms:modified xsi:type="dcterms:W3CDTF">2021-07-08T12:18:51Z</dcterms:modified>
</cp:coreProperties>
</file>